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75" r:id="rId3"/>
    <p:sldId id="311" r:id="rId4"/>
    <p:sldId id="261" r:id="rId5"/>
    <p:sldId id="303" r:id="rId6"/>
    <p:sldId id="259" r:id="rId7"/>
    <p:sldId id="302" r:id="rId8"/>
    <p:sldId id="258" r:id="rId9"/>
    <p:sldId id="309" r:id="rId10"/>
    <p:sldId id="295" r:id="rId11"/>
    <p:sldId id="282" r:id="rId12"/>
    <p:sldId id="301" r:id="rId13"/>
    <p:sldId id="266" r:id="rId14"/>
    <p:sldId id="310" r:id="rId15"/>
    <p:sldId id="268" r:id="rId16"/>
    <p:sldId id="265" r:id="rId17"/>
    <p:sldId id="306" r:id="rId18"/>
    <p:sldId id="305" r:id="rId19"/>
    <p:sldId id="278" r:id="rId20"/>
    <p:sldId id="308" r:id="rId21"/>
    <p:sldId id="312" r:id="rId22"/>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y Born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B7"/>
    <a:srgbClr val="C839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8" autoAdjust="0"/>
    <p:restoredTop sz="86788" autoAdjust="0"/>
  </p:normalViewPr>
  <p:slideViewPr>
    <p:cSldViewPr snapToGrid="0">
      <p:cViewPr varScale="1">
        <p:scale>
          <a:sx n="68" d="100"/>
          <a:sy n="68" d="100"/>
        </p:scale>
        <p:origin x="1289"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45" tIns="48309" rIns="96645" bIns="48309"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45" tIns="48309" rIns="96645" bIns="48309"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45" tIns="48309" rIns="96645" bIns="48309"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sz="1300" smtClean="0">
                <a:solidFill>
                  <a:schemeClr val="dk1"/>
                </a:solidFill>
                <a:latin typeface="Calibri"/>
                <a:ea typeface="Calibri"/>
                <a:cs typeface="Calibri"/>
                <a:sym typeface="Calibri"/>
              </a:rPr>
              <a:pPr algn="r"/>
              <a:t>‹#›</a:t>
            </a:fld>
            <a:endParaRPr lang="en-US"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xd.adobe.com/view/30f6c240-9237-4372-504c-06c0e9aa03c5-46c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dirty="0"/>
              <a:t>SAFER = Tech Innovation &amp; Dream Team!</a:t>
            </a:r>
            <a:endParaRPr dirty="0"/>
          </a:p>
        </p:txBody>
      </p:sp>
      <p:sp>
        <p:nvSpPr>
          <p:cNvPr id="87" name="Google Shape;87;p1: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483306" indent="-483306">
              <a:buFont typeface="+mj-lt"/>
              <a:buAutoNum type="arabicPeriod"/>
            </a:pPr>
            <a:r>
              <a:rPr lang="en-US" sz="1700" dirty="0">
                <a:solidFill>
                  <a:schemeClr val="tx1"/>
                </a:solidFill>
              </a:rPr>
              <a:t>Individuals must be </a:t>
            </a:r>
            <a:r>
              <a:rPr lang="en-US" sz="1900" b="1" i="1" dirty="0">
                <a:solidFill>
                  <a:schemeClr val="tx1"/>
                </a:solidFill>
              </a:rPr>
              <a:t>ready to engage</a:t>
            </a:r>
            <a:r>
              <a:rPr lang="en-US" sz="1900" dirty="0">
                <a:solidFill>
                  <a:schemeClr val="tx1"/>
                </a:solidFill>
              </a:rPr>
              <a:t> </a:t>
            </a:r>
            <a:r>
              <a:rPr lang="en-US" sz="1700" dirty="0">
                <a:solidFill>
                  <a:schemeClr val="tx1"/>
                </a:solidFill>
              </a:rPr>
              <a:t>in job searching or upskilling</a:t>
            </a:r>
          </a:p>
          <a:p>
            <a:pPr marL="483306" indent="-483306">
              <a:buFont typeface="+mj-lt"/>
              <a:buAutoNum type="arabicPeriod"/>
            </a:pPr>
            <a:r>
              <a:rPr lang="en-US" sz="1700" dirty="0">
                <a:solidFill>
                  <a:schemeClr val="tx1"/>
                </a:solidFill>
              </a:rPr>
              <a:t>Individuals &amp; counselors must have </a:t>
            </a:r>
            <a:r>
              <a:rPr lang="en-US" sz="1900" b="1" i="1" dirty="0">
                <a:solidFill>
                  <a:schemeClr val="tx1"/>
                </a:solidFill>
              </a:rPr>
              <a:t>sufficient knowledge</a:t>
            </a:r>
            <a:r>
              <a:rPr lang="en-US" sz="1900" dirty="0">
                <a:solidFill>
                  <a:schemeClr val="tx1"/>
                </a:solidFill>
              </a:rPr>
              <a:t> </a:t>
            </a:r>
            <a:r>
              <a:rPr lang="en-US" sz="1700" dirty="0">
                <a:solidFill>
                  <a:schemeClr val="tx1"/>
                </a:solidFill>
              </a:rPr>
              <a:t>of employment landscape in order to support exploration and action</a:t>
            </a:r>
          </a:p>
          <a:p>
            <a:pPr marL="483306" indent="-483306">
              <a:buFont typeface="+mj-lt"/>
              <a:buAutoNum type="arabicPeriod"/>
            </a:pPr>
            <a:r>
              <a:rPr lang="en-US" sz="1700" dirty="0">
                <a:solidFill>
                  <a:schemeClr val="tx1"/>
                </a:solidFill>
              </a:rPr>
              <a:t>Counselors must have tools and knowledge to </a:t>
            </a:r>
            <a:r>
              <a:rPr lang="en-US" sz="1900" b="1" i="1" dirty="0">
                <a:solidFill>
                  <a:schemeClr val="tx1"/>
                </a:solidFill>
              </a:rPr>
              <a:t>scale up </a:t>
            </a:r>
            <a:r>
              <a:rPr lang="en-US" sz="1700" dirty="0">
                <a:solidFill>
                  <a:schemeClr val="tx1"/>
                </a:solidFill>
              </a:rPr>
              <a:t>for dealing with hundreds of workers</a:t>
            </a:r>
          </a:p>
          <a:p>
            <a:pPr marL="483306" indent="-483306">
              <a:buFont typeface="+mj-lt"/>
              <a:buAutoNum type="arabicPeriod"/>
            </a:pPr>
            <a:endParaRPr lang="en-US" sz="1700" dirty="0">
              <a:solidFill>
                <a:schemeClr val="tx1"/>
              </a:solidFill>
            </a:endParaRPr>
          </a:p>
          <a:p>
            <a:pPr marL="483306" indent="-483306">
              <a:buFont typeface="+mj-lt"/>
              <a:buAutoNum type="arabicPeriod"/>
            </a:pPr>
            <a:r>
              <a:rPr lang="en-US" sz="1900" dirty="0"/>
              <a:t>Much exists much research (see Martin’s text in IVCR2 proposal) on </a:t>
            </a:r>
            <a:endParaRPr sz="2500" dirty="0"/>
          </a:p>
          <a:p>
            <a:pPr marL="241653" indent="-214803">
              <a:lnSpc>
                <a:spcPct val="70000"/>
              </a:lnSpc>
              <a:spcBef>
                <a:spcPts val="1057"/>
              </a:spcBef>
              <a:buClr>
                <a:schemeClr val="dk1"/>
              </a:buClr>
              <a:buSzPts val="1770"/>
              <a:buChar char="•"/>
            </a:pPr>
            <a:r>
              <a:rPr lang="en-US" sz="1900" dirty="0"/>
              <a:t>Risk Assessment</a:t>
            </a:r>
            <a:endParaRPr sz="2500" dirty="0"/>
          </a:p>
          <a:p>
            <a:pPr marL="241653" indent="-214803">
              <a:lnSpc>
                <a:spcPct val="70000"/>
              </a:lnSpc>
              <a:spcBef>
                <a:spcPts val="1057"/>
              </a:spcBef>
              <a:buClr>
                <a:schemeClr val="dk1"/>
              </a:buClr>
              <a:buSzPts val="1770"/>
              <a:buChar char="•"/>
            </a:pPr>
            <a:r>
              <a:rPr lang="en-US" sz="1900" dirty="0"/>
              <a:t>Risk Communication</a:t>
            </a:r>
            <a:endParaRPr sz="2500" dirty="0"/>
          </a:p>
          <a:p>
            <a:pPr marL="241653" indent="-214803">
              <a:lnSpc>
                <a:spcPct val="70000"/>
              </a:lnSpc>
              <a:spcBef>
                <a:spcPts val="1057"/>
              </a:spcBef>
              <a:buClr>
                <a:schemeClr val="dk1"/>
              </a:buClr>
              <a:buSzPts val="1770"/>
              <a:buChar char="•"/>
            </a:pPr>
            <a:r>
              <a:rPr lang="en-US" sz="1900" dirty="0"/>
              <a:t>Discount Rates and Behavior  </a:t>
            </a:r>
            <a:endParaRPr sz="2500" dirty="0"/>
          </a:p>
          <a:p>
            <a:pPr marL="241653" indent="-214803">
              <a:lnSpc>
                <a:spcPct val="70000"/>
              </a:lnSpc>
              <a:spcBef>
                <a:spcPts val="1057"/>
              </a:spcBef>
              <a:buClr>
                <a:schemeClr val="dk1"/>
              </a:buClr>
              <a:buSzPts val="1770"/>
              <a:buChar char="•"/>
            </a:pPr>
            <a:r>
              <a:rPr lang="en-US" sz="1900" dirty="0"/>
              <a:t>Behavior Change</a:t>
            </a:r>
            <a:endParaRPr sz="2500" dirty="0"/>
          </a:p>
          <a:p>
            <a:pPr marL="241653" indent="-95989">
              <a:lnSpc>
                <a:spcPct val="70000"/>
              </a:lnSpc>
              <a:spcBef>
                <a:spcPts val="1057"/>
              </a:spcBef>
              <a:buClr>
                <a:schemeClr val="dk1"/>
              </a:buClr>
              <a:buSzPts val="2170"/>
            </a:pPr>
            <a:endParaRPr sz="1900" dirty="0"/>
          </a:p>
          <a:p>
            <a:pPr marL="0" indent="0">
              <a:lnSpc>
                <a:spcPct val="70000"/>
              </a:lnSpc>
              <a:spcBef>
                <a:spcPts val="1057"/>
              </a:spcBef>
              <a:buClr>
                <a:schemeClr val="dk1"/>
              </a:buClr>
              <a:buSzPts val="2170"/>
            </a:pPr>
            <a:r>
              <a:rPr lang="en-US" sz="1900" b="1" dirty="0"/>
              <a:t>Key takeaway: </a:t>
            </a:r>
            <a:r>
              <a:rPr lang="en-US" sz="1900" dirty="0"/>
              <a:t>Need to engage emotions to change behavior.</a:t>
            </a:r>
            <a:endParaRPr sz="2500" dirty="0"/>
          </a:p>
          <a:p>
            <a:pPr marL="0" indent="0">
              <a:lnSpc>
                <a:spcPct val="70000"/>
              </a:lnSpc>
              <a:spcBef>
                <a:spcPts val="1057"/>
              </a:spcBef>
              <a:buClr>
                <a:schemeClr val="dk1"/>
              </a:buClr>
              <a:buSzPts val="2170"/>
            </a:pPr>
            <a:r>
              <a:rPr lang="en-US" sz="1900" dirty="0"/>
              <a:t>How can S&amp;T best </a:t>
            </a:r>
            <a:r>
              <a:rPr lang="en-US" sz="1900" dirty="0">
                <a:solidFill>
                  <a:srgbClr val="FF0000"/>
                </a:solidFill>
              </a:rPr>
              <a:t>engage emotions in a serious and rigorous </a:t>
            </a:r>
            <a:r>
              <a:rPr lang="en-US" sz="1900" dirty="0"/>
              <a:t>way? </a:t>
            </a:r>
            <a:endParaRPr sz="2500" dirty="0"/>
          </a:p>
          <a:p>
            <a:pPr marL="0" indent="0"/>
            <a:endParaRPr sz="800" dirty="0"/>
          </a:p>
        </p:txBody>
      </p:sp>
      <p:sp>
        <p:nvSpPr>
          <p:cNvPr id="131" name="Google Shape;131;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722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20: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dirty="0"/>
              <a:t>In the real world, people – particularly low income or unemployed workers – need to find a more secure and better pay job that is as immediately accessible as possible.  Most workers can not take months or years to reskill  - they need the nearest neighbor job to support their families.</a:t>
            </a:r>
          </a:p>
          <a:p>
            <a:pPr marL="0" indent="0"/>
            <a:endParaRPr lang="en-US" dirty="0"/>
          </a:p>
          <a:p>
            <a:pPr marL="0" indent="0"/>
            <a:r>
              <a:rPr lang="en-US" dirty="0"/>
              <a:t>They need tools to help them explore which lower risk or better paying jobs are closest to their current skill set…. But even though there are data sets of real time labor market information, this data isn’t accessible or actionable to the </a:t>
            </a:r>
            <a:r>
              <a:rPr lang="en-US"/>
              <a:t>American worker.</a:t>
            </a:r>
            <a:endParaRPr lang="en-US" dirty="0"/>
          </a:p>
          <a:p>
            <a:pPr marL="0" indent="0"/>
            <a:endParaRPr dirty="0"/>
          </a:p>
        </p:txBody>
      </p:sp>
      <p:sp>
        <p:nvSpPr>
          <p:cNvPr id="361" name="Google Shape;361;p20: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BIG data – our 3 data partners</a:t>
            </a:r>
          </a:p>
          <a:p>
            <a:endParaRPr lang="en-US" dirty="0"/>
          </a:p>
          <a:p>
            <a:r>
              <a:rPr lang="en-US" dirty="0"/>
              <a:t>Emphasize USER FRIENDLY tools – apps and visualizations (maps)</a:t>
            </a:r>
          </a:p>
          <a:p>
            <a:endParaRPr lang="en-US" dirty="0"/>
          </a:p>
          <a:p>
            <a:r>
              <a:rPr lang="en-US" dirty="0"/>
              <a:t>There is A LOT of sophisticated research and development that is needed to make this a reality</a:t>
            </a:r>
          </a:p>
        </p:txBody>
      </p:sp>
      <p:sp>
        <p:nvSpPr>
          <p:cNvPr id="4" name="Slide Number Placeholder 3"/>
          <p:cNvSpPr>
            <a:spLocks noGrp="1"/>
          </p:cNvSpPr>
          <p:nvPr>
            <p:ph type="sldNum" idx="12"/>
          </p:nvPr>
        </p:nvSpPr>
        <p:spPr/>
        <p:txBody>
          <a:bodyPr/>
          <a:lstStyle/>
          <a:p>
            <a:pPr algn="r"/>
            <a:fld id="{00000000-1234-1234-1234-123412341234}" type="slidenum">
              <a:rPr lang="en-US" sz="1300">
                <a:solidFill>
                  <a:schemeClr val="dk1"/>
                </a:solidFill>
                <a:latin typeface="Calibri"/>
                <a:ea typeface="Calibri"/>
                <a:cs typeface="Calibri"/>
                <a:sym typeface="Calibri"/>
              </a:rPr>
              <a:pPr algn="r"/>
              <a:t>12</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0128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sz="1500" dirty="0"/>
              <a:t>image is too complex: can we use the second and third from left as examples…</a:t>
            </a:r>
          </a:p>
          <a:p>
            <a:pPr marL="0" indent="0"/>
            <a:endParaRPr lang="en-US" sz="1500" dirty="0"/>
          </a:p>
          <a:p>
            <a:pPr marL="0" indent="0"/>
            <a:r>
              <a:rPr lang="en-US" sz="1500" dirty="0"/>
              <a:t>We want to help people get back to work, but do so into jobs that are less risky in the near term and over the longer term too.</a:t>
            </a:r>
            <a:endParaRPr sz="1500" dirty="0"/>
          </a:p>
          <a:p>
            <a:pPr marL="0" indent="0"/>
            <a:endParaRPr sz="1500" dirty="0"/>
          </a:p>
          <a:p>
            <a:pPr marL="0" indent="0"/>
            <a:r>
              <a:rPr lang="en-US" sz="1500" dirty="0"/>
              <a:t>Our team will help mitigate the impact of the current crisis on the American worker and support a rapid, broad-based, and equitable economic recovery that helps to reduce economic inequalities and avoid a new macroeconomic equilibrium that disenfranchises large segments of the US workforce for years to come.</a:t>
            </a:r>
            <a:endParaRPr sz="1500" dirty="0"/>
          </a:p>
          <a:p>
            <a:pPr marL="0" indent="0"/>
            <a:endParaRPr sz="1500" dirty="0"/>
          </a:p>
          <a:p>
            <a:pPr marL="0" indent="0"/>
            <a:r>
              <a:rPr lang="en-US" sz="1500" dirty="0"/>
              <a:t>We will make it easy for anyone to explore risks and desirable future career trajectories.</a:t>
            </a:r>
            <a:endParaRPr sz="600" dirty="0"/>
          </a:p>
          <a:p>
            <a:pPr marL="0" indent="0"/>
            <a:endParaRPr sz="1500" dirty="0"/>
          </a:p>
          <a:p>
            <a:pPr marL="0" indent="0">
              <a:lnSpc>
                <a:spcPct val="120000"/>
              </a:lnSpc>
              <a:buClr>
                <a:schemeClr val="dk1"/>
              </a:buClr>
              <a:buSzPts val="2000"/>
            </a:pPr>
            <a:r>
              <a:rPr lang="en-US" sz="1500" b="1" dirty="0"/>
              <a:t>Initially, </a:t>
            </a:r>
            <a:r>
              <a:rPr lang="en-US" sz="1500" dirty="0"/>
              <a:t>help US workers quickly assess their job risk and make informed, labor market aligned reskilling choices. </a:t>
            </a:r>
            <a:endParaRPr sz="1500" b="1" dirty="0"/>
          </a:p>
          <a:p>
            <a:pPr marL="0" indent="0">
              <a:lnSpc>
                <a:spcPct val="120000"/>
              </a:lnSpc>
              <a:buClr>
                <a:schemeClr val="dk1"/>
              </a:buClr>
              <a:buSzPts val="2000"/>
            </a:pPr>
            <a:r>
              <a:rPr lang="en-US" sz="1500" b="1" dirty="0"/>
              <a:t>Later (Y2):</a:t>
            </a:r>
            <a:r>
              <a:rPr lang="en-US" sz="1500" dirty="0"/>
              <a:t>  Deploy a GPS system that provides equitable access to high quality data and decision support to for a lifetime of learning and career advancement.  </a:t>
            </a:r>
            <a:endParaRPr sz="600" dirty="0"/>
          </a:p>
          <a:p>
            <a:pPr marL="0" indent="0">
              <a:lnSpc>
                <a:spcPct val="120000"/>
              </a:lnSpc>
              <a:buClr>
                <a:schemeClr val="dk1"/>
              </a:buClr>
              <a:buSzPts val="2000"/>
            </a:pPr>
            <a:endParaRPr sz="1500" dirty="0"/>
          </a:p>
          <a:p>
            <a:pPr marL="0" indent="0">
              <a:lnSpc>
                <a:spcPct val="120000"/>
              </a:lnSpc>
              <a:buClr>
                <a:schemeClr val="dk1"/>
              </a:buClr>
              <a:buSzPts val="2000"/>
            </a:pPr>
            <a:r>
              <a:rPr lang="en-US" sz="1500" dirty="0"/>
              <a:t>Demo </a:t>
            </a:r>
            <a:r>
              <a:rPr lang="en-US" sz="1500" dirty="0" err="1"/>
              <a:t>Movahed</a:t>
            </a:r>
            <a:r>
              <a:rPr lang="en-US" sz="1500" dirty="0"/>
              <a:t> App mockup at </a:t>
            </a:r>
            <a:r>
              <a:rPr lang="en-US" sz="1500" u="sng" dirty="0">
                <a:solidFill>
                  <a:schemeClr val="hlink"/>
                </a:solidFill>
                <a:hlinkClick r:id="rId3"/>
              </a:rPr>
              <a:t>https://xd.adobe.com/view/30f6c240-9237-4372-504c-06c0e9aa03c5-46c7/</a:t>
            </a:r>
            <a:r>
              <a:rPr lang="en-US" sz="1500" dirty="0"/>
              <a:t> </a:t>
            </a:r>
            <a:endParaRPr sz="600" dirty="0"/>
          </a:p>
          <a:p>
            <a:pPr marL="0" indent="0" algn="r"/>
            <a:endParaRPr sz="2100" dirty="0"/>
          </a:p>
        </p:txBody>
      </p:sp>
      <p:sp>
        <p:nvSpPr>
          <p:cNvPr id="175" name="Google Shape;175;p13: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483306" indent="-449743">
              <a:lnSpc>
                <a:spcPct val="90000"/>
              </a:lnSpc>
              <a:buSzPts val="3100"/>
              <a:buChar char="•"/>
            </a:pPr>
            <a:r>
              <a:rPr lang="en-US" sz="1300" dirty="0">
                <a:highlight>
                  <a:schemeClr val="lt1"/>
                </a:highlight>
              </a:rPr>
              <a:t>Skill risk mining by using regression and machine learning</a:t>
            </a:r>
          </a:p>
          <a:p>
            <a:pPr marL="483306" indent="-449743">
              <a:lnSpc>
                <a:spcPct val="90000"/>
              </a:lnSpc>
              <a:buSzPts val="3100"/>
              <a:buChar char="•"/>
            </a:pPr>
            <a:r>
              <a:rPr lang="en-US" sz="1300" dirty="0">
                <a:highlight>
                  <a:schemeClr val="lt1"/>
                </a:highlight>
              </a:rPr>
              <a:t>Heterogeneous graph mining for job risk mining </a:t>
            </a:r>
          </a:p>
          <a:p>
            <a:pPr marL="483306" indent="-449743">
              <a:lnSpc>
                <a:spcPct val="90000"/>
              </a:lnSpc>
              <a:buSzPts val="3100"/>
              <a:buChar char="•"/>
            </a:pPr>
            <a:r>
              <a:rPr lang="en-US" sz="1300">
                <a:highlight>
                  <a:schemeClr val="lt1"/>
                </a:highlight>
              </a:rPr>
              <a:t>Job recommendation via graph-based random walk plus risk analysis results</a:t>
            </a:r>
          </a:p>
          <a:p>
            <a:pPr marL="0" indent="0"/>
            <a:endParaRPr dirty="0"/>
          </a:p>
        </p:txBody>
      </p:sp>
      <p:sp>
        <p:nvSpPr>
          <p:cNvPr id="214" name="Google Shape;214;p1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18f54e97_4_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marL="0" indent="0">
              <a:lnSpc>
                <a:spcPct val="115000"/>
              </a:lnSpc>
              <a:buClr>
                <a:schemeClr val="dk1"/>
              </a:buClr>
              <a:buSzPts val="1100"/>
            </a:pPr>
            <a:r>
              <a:rPr lang="en-US" sz="1400" dirty="0"/>
              <a:t>How we get there 3:</a:t>
            </a:r>
          </a:p>
          <a:p>
            <a:pPr marL="0" indent="0">
              <a:lnSpc>
                <a:spcPct val="115000"/>
              </a:lnSpc>
              <a:buClr>
                <a:schemeClr val="dk1"/>
              </a:buClr>
              <a:buSzPts val="1100"/>
            </a:pPr>
            <a:r>
              <a:rPr lang="en-US" sz="1400" dirty="0"/>
              <a:t>We need to SCALE UP the ability of workers, counselors and anyone engaged with the labor market to understand and operationalize what workers know and do and how that can be aligned with the evolving labor market.</a:t>
            </a:r>
            <a:endParaRPr sz="1400" dirty="0"/>
          </a:p>
          <a:p>
            <a:pPr marL="0" indent="0">
              <a:lnSpc>
                <a:spcPct val="115000"/>
              </a:lnSpc>
              <a:buClr>
                <a:schemeClr val="dk1"/>
              </a:buClr>
              <a:buSzPts val="1100"/>
            </a:pPr>
            <a:r>
              <a:rPr lang="en-US" sz="1400" dirty="0"/>
              <a:t>Key example (top-left): 1. discover gap/hole in worker’s qualifications, then 2. find skills that would correspond to that gap and 3. find matching training options (not shown).</a:t>
            </a:r>
            <a:endParaRPr sz="1400" dirty="0"/>
          </a:p>
          <a:p>
            <a:pPr marL="0" indent="0">
              <a:lnSpc>
                <a:spcPct val="115000"/>
              </a:lnSpc>
              <a:buClr>
                <a:schemeClr val="dk1"/>
              </a:buClr>
              <a:buSzPts val="1100"/>
            </a:pPr>
            <a:endParaRPr sz="1400" dirty="0"/>
          </a:p>
          <a:p>
            <a:pPr marL="0" indent="0">
              <a:lnSpc>
                <a:spcPct val="115000"/>
              </a:lnSpc>
              <a:buClr>
                <a:schemeClr val="dk1"/>
              </a:buClr>
              <a:buSzPts val="1100"/>
            </a:pPr>
            <a:r>
              <a:rPr lang="en-US" sz="1400" dirty="0"/>
              <a:t>BUT: We FIRST need a detailed reference system (equivalent of latitude/longitude), base map (like a topographic map of the employment domain), and inference engine (like a GPS for employment)</a:t>
            </a:r>
            <a:endParaRPr sz="1400" dirty="0"/>
          </a:p>
          <a:p>
            <a:pPr marL="0" indent="0"/>
            <a:endParaRPr dirty="0"/>
          </a:p>
        </p:txBody>
      </p:sp>
      <p:sp>
        <p:nvSpPr>
          <p:cNvPr id="193" name="Google Shape;193;g7818f54e97_4_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048e4f8f7_7_5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048e4f8f7_7_5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r>
              <a:rPr lang="en-US" sz="1300" dirty="0"/>
              <a:t>Explain each partner in turn and how we work with them.   (use animation build to explain impact and reach)</a:t>
            </a:r>
          </a:p>
          <a:p>
            <a:endParaRPr lang="en-US" sz="1300" dirty="0"/>
          </a:p>
          <a:p>
            <a:r>
              <a:rPr lang="en-US" sz="1300" i="1" dirty="0"/>
              <a:t>Skillful Indiana</a:t>
            </a:r>
            <a:r>
              <a:rPr lang="en-US" sz="1300" dirty="0"/>
              <a:t>, a workforce development non-profit initiative in Indiana</a:t>
            </a:r>
            <a:r>
              <a:rPr lang="en-US" dirty="0">
                <a:effectLst/>
              </a:rPr>
              <a:t> </a:t>
            </a:r>
          </a:p>
          <a:p>
            <a:r>
              <a:rPr lang="en-US" sz="1300" i="1" dirty="0" err="1"/>
              <a:t>InStride</a:t>
            </a:r>
            <a:r>
              <a:rPr lang="en-US" sz="1300" dirty="0"/>
              <a:t>, a public-benefit corporation that connects more than 900,000 employees from 30 employers to higher education institutions, </a:t>
            </a:r>
          </a:p>
          <a:p>
            <a:r>
              <a:rPr lang="en-US" sz="1300" dirty="0"/>
              <a:t>the </a:t>
            </a:r>
            <a:r>
              <a:rPr lang="en-US" sz="1300" i="1" dirty="0"/>
              <a:t>American Library Association</a:t>
            </a:r>
            <a:r>
              <a:rPr lang="en-US" sz="1300" dirty="0"/>
              <a:t> and the </a:t>
            </a:r>
            <a:r>
              <a:rPr lang="en-US" sz="1300" i="1" dirty="0"/>
              <a:t>Association of Science-Technology Centers</a:t>
            </a:r>
            <a:r>
              <a:rPr lang="en-US" dirty="0">
                <a:effectLst/>
              </a:rPr>
              <a:t> </a:t>
            </a:r>
            <a:endParaRPr lang="en-US" sz="1300" dirty="0"/>
          </a:p>
        </p:txBody>
      </p:sp>
      <p:sp>
        <p:nvSpPr>
          <p:cNvPr id="158" name="Google Shape;158;g8048e4f8f7_7_5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lgn="r"/>
            <a:fld id="{00000000-1234-1234-1234-123412341234}" type="slidenum">
              <a:rPr lang="en-US"/>
              <a:pPr algn="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we laid the groundwork in Phase 1 so we can hit the ground running in Phase 2. In Phase 2 we are finalizing the system in year 1, and testing and adjusting it, getting it ready for national launch in year 2, and in Phase 3 we will use an improved and stable system nationwide.</a:t>
            </a:r>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300">
                <a:solidFill>
                  <a:schemeClr val="dk1"/>
                </a:solidFill>
                <a:latin typeface="Calibri"/>
                <a:ea typeface="Calibri"/>
                <a:cs typeface="Calibri"/>
                <a:sym typeface="Calibri"/>
              </a:rPr>
              <a:pPr algn="r"/>
              <a:t>17</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9273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We are changing minds, creating more resilient career pathways, and are supporting better matches in the labor market. </a:t>
            </a:r>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300">
                <a:solidFill>
                  <a:schemeClr val="dk1"/>
                </a:solidFill>
                <a:latin typeface="Calibri"/>
                <a:ea typeface="Calibri"/>
                <a:cs typeface="Calibri"/>
                <a:sym typeface="Calibri"/>
              </a:rPr>
              <a:pPr algn="r"/>
              <a:t>18</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8250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818f54e97_15_6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818f54e97_15_62: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marL="0" indent="0">
              <a:lnSpc>
                <a:spcPct val="115000"/>
              </a:lnSpc>
              <a:buClr>
                <a:schemeClr val="dk1"/>
              </a:buClr>
              <a:buSzPts val="1100"/>
            </a:pPr>
            <a:r>
              <a:rPr lang="en-US" b="1">
                <a:solidFill>
                  <a:srgbClr val="FF0000"/>
                </a:solidFill>
              </a:rPr>
              <a:t>Data Privacy &amp; Security Working Group (NSF Cross-Track Teams): </a:t>
            </a:r>
            <a:r>
              <a:rPr lang="en-US"/>
              <a:t>Kyle Bradbury (A7137), Ryan McGranaghan (A7152), kc claffy (A7165), Lisa Kerr (A6950), Sean Gordon (A7908), Chuan Yue (B6968), Denis Nekipelov (B6956), Matt Gee (B7068), Lucila Ohno-Machado (A7136), Margaret Levenstein (A6844), James Ferri (A7017), Katy Borner (B6656), Luis Amaral (A7231), Krzysztof Janowicz (A6677) and Arthur Huang (B7833)</a:t>
            </a:r>
            <a:endParaRPr/>
          </a:p>
          <a:p>
            <a:pPr marL="0" indent="0"/>
            <a:endParaRPr/>
          </a:p>
        </p:txBody>
      </p:sp>
      <p:sp>
        <p:nvSpPr>
          <p:cNvPr id="275" name="Google Shape;275;g7818f54e97_15_62: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lgn="r"/>
            <a:fld id="{00000000-1234-1234-1234-123412341234}" type="slidenum">
              <a:rPr lang="en-US"/>
              <a:pPr algn="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2: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buClr>
                <a:schemeClr val="dk1"/>
              </a:buClr>
              <a:buSzPts val="1200"/>
            </a:pPr>
            <a:r>
              <a:rPr lang="en-US"/>
              <a:t>TODO: </a:t>
            </a:r>
            <a:r>
              <a:rPr lang="en-US">
                <a:solidFill>
                  <a:srgbClr val="C00000"/>
                </a:solidFill>
              </a:rPr>
              <a:t>Need pics for XL,</a:t>
            </a:r>
            <a:r>
              <a:rPr lang="en-US"/>
              <a:t> Kosali</a:t>
            </a:r>
            <a:endParaRPr/>
          </a:p>
          <a:p>
            <a:pPr marL="0" indent="0">
              <a:buClr>
                <a:schemeClr val="dk1"/>
              </a:buClr>
              <a:buSzPts val="1200"/>
            </a:pPr>
            <a:r>
              <a:rPr lang="en-US">
                <a:solidFill>
                  <a:srgbClr val="C00000"/>
                </a:solidFill>
              </a:rPr>
              <a:t>Add names below each</a:t>
            </a:r>
            <a:endParaRPr/>
          </a:p>
          <a:p>
            <a:pPr marL="0" indent="0"/>
            <a:endParaRPr/>
          </a:p>
        </p:txBody>
      </p:sp>
      <p:sp>
        <p:nvSpPr>
          <p:cNvPr id="246" name="Google Shape;246;p2: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TODO: </a:t>
            </a:r>
            <a:r>
              <a:rPr lang="en-US">
                <a:solidFill>
                  <a:srgbClr val="C00000"/>
                </a:solidFill>
              </a:rPr>
              <a:t>Need pics for XL,</a:t>
            </a:r>
            <a:r>
              <a:rPr lang="en-US"/>
              <a:t> Kosali</a:t>
            </a:r>
            <a:endParaRPr/>
          </a:p>
          <a:p>
            <a:pPr marL="0" marR="0" lvl="0" indent="0" algn="l" rtl="0">
              <a:lnSpc>
                <a:spcPct val="100000"/>
              </a:lnSpc>
              <a:spcBef>
                <a:spcPts val="0"/>
              </a:spcBef>
              <a:spcAft>
                <a:spcPts val="0"/>
              </a:spcAft>
              <a:buClr>
                <a:schemeClr val="dk1"/>
              </a:buClr>
              <a:buSzPts val="1200"/>
              <a:buFont typeface="Calibri"/>
              <a:buNone/>
            </a:pPr>
            <a:r>
              <a:rPr lang="en-US">
                <a:solidFill>
                  <a:srgbClr val="C00000"/>
                </a:solidFill>
              </a:rPr>
              <a:t>Add names below each</a:t>
            </a:r>
            <a:endParaRPr/>
          </a:p>
          <a:p>
            <a:pPr marL="0" lvl="0" indent="0" algn="l" rtl="0">
              <a:spcBef>
                <a:spcPts val="0"/>
              </a:spcBef>
              <a:spcAft>
                <a:spcPts val="0"/>
              </a:spcAft>
              <a:buNone/>
            </a:pPr>
            <a:endParaRPr/>
          </a:p>
        </p:txBody>
      </p:sp>
      <p:sp>
        <p:nvSpPr>
          <p:cNvPr id="246" name="Google Shape;24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9687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sz="1300" dirty="0"/>
              <a:t>What accounts for this 20 point gap?  How do we close it?</a:t>
            </a:r>
            <a:endParaRPr i="0" dirty="0"/>
          </a:p>
          <a:p>
            <a:pPr marL="0" indent="0"/>
            <a:r>
              <a:rPr lang="en-US" sz="1300" dirty="0"/>
              <a:t>How do we inform and mobilize millions of workers?</a:t>
            </a:r>
            <a:endParaRPr i="0" dirty="0"/>
          </a:p>
        </p:txBody>
      </p:sp>
      <p:sp>
        <p:nvSpPr>
          <p:cNvPr id="124" name="Google Shape;124;p3: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sz="1300" dirty="0"/>
              <a:t>Computational predictive models can be used to forecast the weather but also future S&amp;T and job market developments.</a:t>
            </a:r>
            <a:endParaRPr i="0" dirty="0"/>
          </a:p>
        </p:txBody>
      </p:sp>
      <p:sp>
        <p:nvSpPr>
          <p:cNvPr id="124" name="Google Shape;124;p3: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a:pPr algn="r"/>
              <a:t>5</a:t>
            </a:fld>
            <a:endParaRPr/>
          </a:p>
        </p:txBody>
      </p:sp>
    </p:spTree>
    <p:extLst>
      <p:ext uri="{BB962C8B-B14F-4D97-AF65-F5344CB8AC3E}">
        <p14:creationId xmlns:p14="http://schemas.microsoft.com/office/powerpoint/2010/main" val="42042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048e4f8f7_7_1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048e4f8f7_7_1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lvl="0"/>
            <a:r>
              <a:rPr lang="en-US" dirty="0"/>
              <a:t>Economically marginalized populations are disproportionately affected.</a:t>
            </a:r>
          </a:p>
          <a:p>
            <a:pPr lvl="0"/>
            <a:endParaRPr lang="en-US" dirty="0"/>
          </a:p>
          <a:p>
            <a:pPr lvl="0"/>
            <a:r>
              <a:rPr lang="en-US" dirty="0"/>
              <a:t>African-Americans +2.5</a:t>
            </a:r>
          </a:p>
          <a:p>
            <a:pPr lvl="0"/>
            <a:r>
              <a:rPr lang="en-US" dirty="0"/>
              <a:t>Hispanics +4.7</a:t>
            </a:r>
          </a:p>
          <a:p>
            <a:pPr lvl="0"/>
            <a:endParaRPr lang="en-US" dirty="0"/>
          </a:p>
          <a:p>
            <a:pPr marL="483306" indent="-241653" defTabSz="966612"/>
            <a:r>
              <a:rPr lang="en-US" sz="1300" dirty="0"/>
              <a:t>In Indiana, about ½ a million people are out of jobs and actively looking for work (“unemployed”) in Indiana as of mid April.</a:t>
            </a:r>
          </a:p>
          <a:p>
            <a:r>
              <a:rPr lang="en-US" sz="1300" dirty="0"/>
              <a:t>16.7% of the workforce (which in Indiana is 3,237,228 people by link below) are unemployed—making us the 47</a:t>
            </a:r>
            <a:r>
              <a:rPr lang="en-US" sz="1300" baseline="30000" dirty="0"/>
              <a:t>th</a:t>
            </a:r>
            <a:r>
              <a:rPr lang="en-US" sz="1300" dirty="0"/>
              <a:t> worst state for job losses. </a:t>
            </a:r>
            <a:endParaRPr lang="en-US" dirty="0"/>
          </a:p>
          <a:p>
            <a:pPr marL="0" indent="0"/>
            <a:endParaRPr dirty="0"/>
          </a:p>
        </p:txBody>
      </p:sp>
      <p:sp>
        <p:nvSpPr>
          <p:cNvPr id="109" name="Google Shape;109;g8048e4f8f7_7_1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lgn="r"/>
            <a:fld id="{00000000-1234-1234-1234-123412341234}" type="slidenum">
              <a:rPr lang="en-US"/>
              <a:pPr algn="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Workers of all ages and almost all professions are affected</a:t>
            </a:r>
          </a:p>
        </p:txBody>
      </p:sp>
      <p:sp>
        <p:nvSpPr>
          <p:cNvPr id="4" name="Slide Number Placeholder 3"/>
          <p:cNvSpPr>
            <a:spLocks noGrp="1"/>
          </p:cNvSpPr>
          <p:nvPr>
            <p:ph type="sldNum" idx="12"/>
          </p:nvPr>
        </p:nvSpPr>
        <p:spPr/>
        <p:txBody>
          <a:bodyPr/>
          <a:lstStyle/>
          <a:p>
            <a:pPr algn="r"/>
            <a:fld id="{00000000-1234-1234-1234-123412341234}" type="slidenum">
              <a:rPr lang="en-US" sz="1300">
                <a:solidFill>
                  <a:schemeClr val="dk1"/>
                </a:solidFill>
                <a:latin typeface="Calibri"/>
                <a:ea typeface="Calibri"/>
                <a:cs typeface="Calibri"/>
                <a:sym typeface="Calibri"/>
              </a:rPr>
              <a:pPr algn="r"/>
              <a:t>7</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687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711f780a6_8_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711f780a6_8_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pPr marL="0" indent="0"/>
            <a:endParaRPr/>
          </a:p>
        </p:txBody>
      </p:sp>
      <p:sp>
        <p:nvSpPr>
          <p:cNvPr id="102" name="Google Shape;102;g8711f780a6_8_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lgn="r"/>
            <a:fld id="{00000000-1234-1234-1234-123412341234}" type="slidenum">
              <a:rPr lang="en-US"/>
              <a:pPr algn="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r>
              <a:rPr lang="en-US" sz="3000" dirty="0">
                <a:solidFill>
                  <a:schemeClr val="tx1"/>
                </a:solidFill>
              </a:rPr>
              <a:t>Assumptions </a:t>
            </a:r>
            <a:r>
              <a:rPr lang="en-US" sz="2100" dirty="0">
                <a:solidFill>
                  <a:schemeClr val="tx1"/>
                </a:solidFill>
              </a:rPr>
              <a:t>behind most solutions in the market today (including a number of other track B proposals)</a:t>
            </a:r>
          </a:p>
          <a:p>
            <a:pPr marL="0" indent="0"/>
            <a:endParaRPr lang="en-US" sz="2100" dirty="0">
              <a:solidFill>
                <a:schemeClr val="tx1"/>
              </a:solidFill>
            </a:endParaRPr>
          </a:p>
          <a:p>
            <a:pPr marL="0" indent="0"/>
            <a:r>
              <a:rPr lang="en-US" sz="2100" dirty="0">
                <a:solidFill>
                  <a:schemeClr val="tx1"/>
                </a:solidFill>
              </a:rPr>
              <a:t>Workers know they need a new job that is less risky and just need to go online and search</a:t>
            </a:r>
          </a:p>
          <a:p>
            <a:pPr marL="0" indent="0"/>
            <a:r>
              <a:rPr lang="en-US" sz="2100" dirty="0">
                <a:solidFill>
                  <a:schemeClr val="tx1"/>
                </a:solidFill>
              </a:rPr>
              <a:t>Or they know they need to reskill and can just go to an online resource like edX or Coursera, or a government site like Career One Stop and find relevant training</a:t>
            </a:r>
          </a:p>
          <a:p>
            <a:pPr marL="0" indent="0"/>
            <a:r>
              <a:rPr lang="en-US" sz="2100" dirty="0">
                <a:solidFill>
                  <a:schemeClr val="tx1"/>
                </a:solidFill>
              </a:rPr>
              <a:t>We too started with this mistaken assumption in Phase I</a:t>
            </a:r>
          </a:p>
          <a:p>
            <a:pPr marL="0" indent="0"/>
            <a:endParaRPr lang="en-US" sz="3000" dirty="0">
              <a:solidFill>
                <a:schemeClr val="tx1"/>
              </a:solidFill>
            </a:endParaRPr>
          </a:p>
          <a:p>
            <a:pPr marL="483306" indent="-483306">
              <a:buFont typeface="+mj-lt"/>
              <a:buAutoNum type="arabicPeriod"/>
            </a:pPr>
            <a:endParaRPr lang="en-US" sz="1900" dirty="0">
              <a:solidFill>
                <a:schemeClr val="tx1"/>
              </a:solidFill>
            </a:endParaRPr>
          </a:p>
          <a:p>
            <a:pPr marL="0" indent="0"/>
            <a:endParaRPr sz="800" dirty="0"/>
          </a:p>
        </p:txBody>
      </p:sp>
      <p:sp>
        <p:nvSpPr>
          <p:cNvPr id="131" name="Google Shape;131;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2384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19.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futureofwork.wework.com/about"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pnas.org/modeling" TargetMode="Externa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hyperlink" Target="https://www.nber.org/papers/w27137.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8.tiff"/><Relationship Id="rId5" Type="http://schemas.openxmlformats.org/officeDocument/2006/relationships/image" Target="../media/image17.png"/><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533446" y="1667645"/>
            <a:ext cx="5867354" cy="486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br>
              <a:rPr lang="en-US" sz="2700" dirty="0">
                <a:latin typeface="Arial"/>
                <a:ea typeface="Arial"/>
                <a:cs typeface="Arial"/>
                <a:sym typeface="Arial"/>
              </a:rPr>
            </a:br>
            <a:endParaRPr sz="2700" dirty="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00" b="1" dirty="0">
                <a:solidFill>
                  <a:srgbClr val="000000"/>
                </a:solidFill>
                <a:latin typeface="Arial"/>
                <a:ea typeface="Arial"/>
                <a:cs typeface="Arial"/>
                <a:sym typeface="Arial"/>
              </a:rPr>
              <a:t>Katy </a:t>
            </a:r>
            <a:r>
              <a:rPr lang="en-US" sz="1600" b="1" dirty="0" err="1">
                <a:solidFill>
                  <a:srgbClr val="000000"/>
                </a:solidFill>
                <a:latin typeface="Arial"/>
                <a:ea typeface="Arial"/>
                <a:cs typeface="Arial"/>
                <a:sym typeface="Arial"/>
              </a:rPr>
              <a:t>Börner</a:t>
            </a:r>
            <a:r>
              <a:rPr lang="en-US" sz="1600" b="1" dirty="0">
                <a:solidFill>
                  <a:srgbClr val="000000"/>
                </a:solidFill>
                <a:latin typeface="Arial"/>
                <a:ea typeface="Arial"/>
                <a:cs typeface="Arial"/>
                <a:sym typeface="Arial"/>
              </a:rPr>
              <a:t> (PI), </a:t>
            </a:r>
            <a:r>
              <a:rPr lang="en-US" sz="1600" dirty="0">
                <a:solidFill>
                  <a:srgbClr val="000000"/>
                </a:solidFill>
                <a:latin typeface="Arial"/>
                <a:ea typeface="Arial"/>
                <a:cs typeface="Arial"/>
                <a:sym typeface="Arial"/>
              </a:rPr>
              <a:t>Victor H. </a:t>
            </a:r>
            <a:r>
              <a:rPr lang="en-US" sz="1600" dirty="0" err="1">
                <a:solidFill>
                  <a:srgbClr val="000000"/>
                </a:solidFill>
                <a:latin typeface="Arial"/>
                <a:ea typeface="Arial"/>
                <a:cs typeface="Arial"/>
                <a:sym typeface="Arial"/>
              </a:rPr>
              <a:t>Yngve</a:t>
            </a:r>
            <a:r>
              <a:rPr lang="en-US" sz="1600" dirty="0">
                <a:solidFill>
                  <a:srgbClr val="000000"/>
                </a:solidFill>
                <a:latin typeface="Arial"/>
                <a:ea typeface="Arial"/>
                <a:cs typeface="Arial"/>
                <a:sym typeface="Arial"/>
              </a:rPr>
              <a:t> Distinguished Professor of Intelligent Systems Engineering &amp; Information Science</a:t>
            </a:r>
            <a:endParaRPr sz="1600" dirty="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600" dirty="0">
                <a:solidFill>
                  <a:srgbClr val="000000"/>
                </a:solidFill>
                <a:latin typeface="Arial"/>
                <a:ea typeface="Arial"/>
                <a:cs typeface="Arial"/>
                <a:sym typeface="Arial"/>
              </a:rPr>
              <a:t>Luddy School of Informatics, Computing, and Engineering, Indiana University, Bloomington, IN, USA</a:t>
            </a:r>
            <a:endParaRPr sz="1600" dirty="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600" dirty="0">
              <a:solidFill>
                <a:srgbClr val="000000"/>
              </a:solidFill>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sz="1600" dirty="0">
                <a:solidFill>
                  <a:srgbClr val="000000"/>
                </a:solidFill>
                <a:latin typeface="Arial"/>
                <a:ea typeface="Arial"/>
                <a:cs typeface="Arial"/>
                <a:sym typeface="Arial"/>
              </a:rPr>
              <a:t>This project seeks to transform data on millions of jobs and associated skills into </a:t>
            </a:r>
            <a:r>
              <a:rPr lang="en-US" sz="1600" b="1" dirty="0">
                <a:solidFill>
                  <a:srgbClr val="000000"/>
                </a:solidFill>
                <a:latin typeface="Arial"/>
                <a:ea typeface="Arial"/>
                <a:cs typeface="Arial"/>
                <a:sym typeface="Arial"/>
              </a:rPr>
              <a:t>powerful tools for data-driven decision support so workers and career coaches</a:t>
            </a:r>
            <a:r>
              <a:rPr lang="en-US" sz="1600" dirty="0">
                <a:solidFill>
                  <a:srgbClr val="000000"/>
                </a:solidFill>
                <a:latin typeface="Arial"/>
                <a:ea typeface="Arial"/>
                <a:cs typeface="Arial"/>
                <a:sym typeface="Arial"/>
              </a:rPr>
              <a:t> have increased awareness and a more proactive stance in</a:t>
            </a:r>
            <a:r>
              <a:rPr lang="en-US" sz="1600" b="1" dirty="0">
                <a:solidFill>
                  <a:srgbClr val="000000"/>
                </a:solidFill>
                <a:latin typeface="Arial"/>
                <a:ea typeface="Arial"/>
                <a:cs typeface="Arial"/>
                <a:sym typeface="Arial"/>
              </a:rPr>
              <a:t> recognizing impending job risks, transferring existing skills to future-proof jobs, and accessing reliable information on training opportunities</a:t>
            </a:r>
            <a:r>
              <a:rPr lang="en-US" sz="1600" dirty="0">
                <a:solidFill>
                  <a:srgbClr val="000000"/>
                </a:solidFill>
                <a:latin typeface="Arial"/>
                <a:ea typeface="Arial"/>
                <a:cs typeface="Arial"/>
                <a:sym typeface="Arial"/>
              </a:rPr>
              <a:t>. </a:t>
            </a:r>
            <a:endParaRPr sz="4400" b="1" dirty="0"/>
          </a:p>
        </p:txBody>
      </p:sp>
      <p:sp>
        <p:nvSpPr>
          <p:cNvPr id="90" name="Google Shape;90;p13" descr="Image result for Bureau of Labor Statistics (BLS)"/>
          <p:cNvSpPr/>
          <p:nvPr/>
        </p:nvSpPr>
        <p:spPr>
          <a:xfrm>
            <a:off x="155575" y="-601663"/>
            <a:ext cx="1438275" cy="12573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CDD6E91-EA2E-4DF7-B871-4D1B5F782704}"/>
              </a:ext>
            </a:extLst>
          </p:cNvPr>
          <p:cNvPicPr>
            <a:picLocks noChangeAspect="1"/>
          </p:cNvPicPr>
          <p:nvPr/>
        </p:nvPicPr>
        <p:blipFill>
          <a:blip r:embed="rId3"/>
          <a:stretch>
            <a:fillRect/>
          </a:stretch>
        </p:blipFill>
        <p:spPr>
          <a:xfrm>
            <a:off x="6591323" y="2843946"/>
            <a:ext cx="5159758" cy="3452746"/>
          </a:xfrm>
          <a:prstGeom prst="rect">
            <a:avLst/>
          </a:prstGeom>
        </p:spPr>
      </p:pic>
      <p:sp>
        <p:nvSpPr>
          <p:cNvPr id="5" name="Google Shape;89;p13">
            <a:extLst>
              <a:ext uri="{FF2B5EF4-FFF2-40B4-BE49-F238E27FC236}">
                <a16:creationId xmlns:a16="http://schemas.microsoft.com/office/drawing/2014/main" id="{9F5E9521-7DF7-46B5-93BA-11E4B999AA61}"/>
              </a:ext>
            </a:extLst>
          </p:cNvPr>
          <p:cNvSpPr txBox="1">
            <a:spLocks/>
          </p:cNvSpPr>
          <p:nvPr/>
        </p:nvSpPr>
        <p:spPr>
          <a:xfrm>
            <a:off x="342923" y="-2256006"/>
            <a:ext cx="11506154" cy="48645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700" dirty="0">
                <a:latin typeface="Arial"/>
                <a:ea typeface="Arial"/>
                <a:cs typeface="Arial"/>
                <a:sym typeface="Arial"/>
              </a:rPr>
              <a:t>TRACK B1: AI and Future Jobs: </a:t>
            </a:r>
          </a:p>
          <a:p>
            <a:pPr>
              <a:buSzPts val="4400"/>
            </a:pPr>
            <a:endParaRPr lang="en-US" sz="2700" dirty="0">
              <a:latin typeface="Arial"/>
              <a:ea typeface="Arial"/>
              <a:cs typeface="Arial"/>
              <a:sym typeface="Arial"/>
            </a:endParaRPr>
          </a:p>
          <a:p>
            <a:pPr>
              <a:buSzPts val="4400"/>
            </a:pPr>
            <a:r>
              <a:rPr lang="en-US" sz="2700" b="1" dirty="0">
                <a:latin typeface="Arial"/>
                <a:ea typeface="Arial"/>
                <a:cs typeface="Arial"/>
                <a:sym typeface="Arial"/>
              </a:rPr>
              <a:t>Situational Awareness for Employment Resilience (SAFER)</a:t>
            </a:r>
          </a:p>
          <a:p>
            <a:pPr>
              <a:buSzPts val="4400"/>
            </a:pPr>
            <a:endParaRPr lang="en-US" sz="2700" b="1" dirty="0">
              <a:latin typeface="Arial"/>
              <a:ea typeface="Arial"/>
              <a:cs typeface="Arial"/>
              <a:sym typeface="Arial"/>
            </a:endParaRPr>
          </a:p>
          <a:p>
            <a:pPr>
              <a:buSzPts val="4400"/>
            </a:pPr>
            <a:r>
              <a:rPr lang="en-US" sz="2700" dirty="0">
                <a:latin typeface="Arial"/>
                <a:ea typeface="Arial"/>
                <a:cs typeface="Arial"/>
                <a:sym typeface="Arial"/>
              </a:rPr>
              <a:t>B6656 </a:t>
            </a:r>
            <a:endParaRPr lang="en-US" sz="4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6" name="Google Shape;141;p20">
            <a:extLst>
              <a:ext uri="{FF2B5EF4-FFF2-40B4-BE49-F238E27FC236}">
                <a16:creationId xmlns:a16="http://schemas.microsoft.com/office/drawing/2014/main" id="{F002CD8C-9E21-4A0B-A563-B8490652D35D}"/>
              </a:ext>
            </a:extLst>
          </p:cNvPr>
          <p:cNvPicPr preferRelativeResize="0"/>
          <p:nvPr/>
        </p:nvPicPr>
        <p:blipFill rotWithShape="1">
          <a:blip r:embed="rId3">
            <a:alphaModFix/>
          </a:blip>
          <a:srcRect b="89594"/>
          <a:stretch/>
        </p:blipFill>
        <p:spPr>
          <a:xfrm>
            <a:off x="316075" y="725125"/>
            <a:ext cx="11782276" cy="562655"/>
          </a:xfrm>
          <a:prstGeom prst="rect">
            <a:avLst/>
          </a:prstGeom>
          <a:noFill/>
          <a:ln>
            <a:noFill/>
          </a:ln>
        </p:spPr>
      </p:pic>
      <p:cxnSp>
        <p:nvCxnSpPr>
          <p:cNvPr id="7" name="Google Shape;144;p20">
            <a:extLst>
              <a:ext uri="{FF2B5EF4-FFF2-40B4-BE49-F238E27FC236}">
                <a16:creationId xmlns:a16="http://schemas.microsoft.com/office/drawing/2014/main" id="{782FF7F1-95D3-4F97-9801-BC88CC9DDFBC}"/>
              </a:ext>
            </a:extLst>
          </p:cNvPr>
          <p:cNvCxnSpPr>
            <a:cxnSpLocks/>
            <a:endCxn id="6" idx="2"/>
          </p:cNvCxnSpPr>
          <p:nvPr/>
        </p:nvCxnSpPr>
        <p:spPr>
          <a:xfrm flipV="1">
            <a:off x="6122420" y="1287780"/>
            <a:ext cx="84793" cy="1224421"/>
          </a:xfrm>
          <a:prstGeom prst="straightConnector1">
            <a:avLst/>
          </a:prstGeom>
          <a:noFill/>
          <a:ln w="28575" cap="flat" cmpd="sng">
            <a:solidFill>
              <a:schemeClr val="dk2"/>
            </a:solidFill>
            <a:prstDash val="solid"/>
            <a:round/>
            <a:headEnd type="none" w="med" len="med"/>
            <a:tailEnd type="triangle" w="med" len="med"/>
          </a:ln>
        </p:spPr>
      </p:cxnSp>
      <p:cxnSp>
        <p:nvCxnSpPr>
          <p:cNvPr id="8" name="Google Shape;145;p20">
            <a:extLst>
              <a:ext uri="{FF2B5EF4-FFF2-40B4-BE49-F238E27FC236}">
                <a16:creationId xmlns:a16="http://schemas.microsoft.com/office/drawing/2014/main" id="{E6A55BF9-B90E-4BD1-99C2-9A622ADD1B72}"/>
              </a:ext>
            </a:extLst>
          </p:cNvPr>
          <p:cNvCxnSpPr>
            <a:cxnSpLocks/>
          </p:cNvCxnSpPr>
          <p:nvPr/>
        </p:nvCxnSpPr>
        <p:spPr>
          <a:xfrm flipH="1" flipV="1">
            <a:off x="3753700" y="1602600"/>
            <a:ext cx="2368720" cy="909600"/>
          </a:xfrm>
          <a:prstGeom prst="straightConnector1">
            <a:avLst/>
          </a:prstGeom>
          <a:noFill/>
          <a:ln w="28575" cap="flat" cmpd="sng">
            <a:solidFill>
              <a:schemeClr val="dk2"/>
            </a:solidFill>
            <a:prstDash val="solid"/>
            <a:round/>
            <a:headEnd type="none" w="med" len="med"/>
            <a:tailEnd type="triangle" w="med" len="med"/>
          </a:ln>
        </p:spPr>
      </p:cxnSp>
      <p:cxnSp>
        <p:nvCxnSpPr>
          <p:cNvPr id="9" name="Google Shape;146;p20">
            <a:extLst>
              <a:ext uri="{FF2B5EF4-FFF2-40B4-BE49-F238E27FC236}">
                <a16:creationId xmlns:a16="http://schemas.microsoft.com/office/drawing/2014/main" id="{EECD6668-784C-45BE-BF81-55CF9E21FA8D}"/>
              </a:ext>
            </a:extLst>
          </p:cNvPr>
          <p:cNvCxnSpPr>
            <a:cxnSpLocks/>
          </p:cNvCxnSpPr>
          <p:nvPr/>
        </p:nvCxnSpPr>
        <p:spPr>
          <a:xfrm flipH="1" flipV="1">
            <a:off x="1487200" y="1501500"/>
            <a:ext cx="4635220" cy="1010700"/>
          </a:xfrm>
          <a:prstGeom prst="straightConnector1">
            <a:avLst/>
          </a:prstGeom>
          <a:noFill/>
          <a:ln w="28575" cap="flat" cmpd="sng">
            <a:solidFill>
              <a:schemeClr val="dk2"/>
            </a:solidFill>
            <a:prstDash val="solid"/>
            <a:round/>
            <a:headEnd type="none" w="med" len="med"/>
            <a:tailEnd type="triangle" w="med" len="med"/>
          </a:ln>
        </p:spPr>
      </p:cxnSp>
      <p:sp>
        <p:nvSpPr>
          <p:cNvPr id="14" name="Google Shape;135;p19">
            <a:extLst>
              <a:ext uri="{FF2B5EF4-FFF2-40B4-BE49-F238E27FC236}">
                <a16:creationId xmlns:a16="http://schemas.microsoft.com/office/drawing/2014/main" id="{CBE58E21-4C4F-41C0-B3C1-E884BC248F1E}"/>
              </a:ext>
            </a:extLst>
          </p:cNvPr>
          <p:cNvSpPr txBox="1"/>
          <p:nvPr/>
        </p:nvSpPr>
        <p:spPr>
          <a:xfrm>
            <a:off x="1228279" y="2789541"/>
            <a:ext cx="9289943" cy="2974200"/>
          </a:xfrm>
          <a:prstGeom prst="rect">
            <a:avLst/>
          </a:prstGeom>
          <a:noFill/>
          <a:ln>
            <a:noFill/>
          </a:ln>
        </p:spPr>
        <p:txBody>
          <a:bodyPr spcFirstLastPara="1" wrap="square" lIns="91425" tIns="91425" rIns="91425" bIns="91425" anchor="t" anchorCtr="0">
            <a:noAutofit/>
          </a:bodyPr>
          <a:lstStyle/>
          <a:p>
            <a:pPr lvl="0" algn="ctr"/>
            <a:r>
              <a:rPr lang="en-US" sz="4000" dirty="0">
                <a:latin typeface="Lato" panose="020F0502020204030203" pitchFamily="34" charset="0"/>
                <a:ea typeface="Calibri"/>
                <a:cs typeface="Calibri"/>
                <a:sym typeface="Calibri"/>
              </a:rPr>
              <a:t>… but our Phase I research and the literature suggests there are three important phases that are </a:t>
            </a:r>
            <a:r>
              <a:rPr lang="en-US" sz="4000" b="1" dirty="0">
                <a:latin typeface="Lato" panose="020F0502020204030203" pitchFamily="34" charset="0"/>
                <a:ea typeface="Calibri"/>
                <a:cs typeface="Calibri"/>
                <a:sym typeface="Calibri"/>
              </a:rPr>
              <a:t>UPSTREAM</a:t>
            </a:r>
            <a:r>
              <a:rPr lang="en-US" sz="4000" dirty="0">
                <a:latin typeface="Lato" panose="020F0502020204030203" pitchFamily="34" charset="0"/>
                <a:ea typeface="Calibri"/>
                <a:cs typeface="Calibri"/>
                <a:sym typeface="Calibri"/>
              </a:rPr>
              <a:t> from where these other solutions focus.</a:t>
            </a:r>
          </a:p>
        </p:txBody>
      </p:sp>
      <p:sp>
        <p:nvSpPr>
          <p:cNvPr id="10" name="Google Shape;217;p28">
            <a:extLst>
              <a:ext uri="{FF2B5EF4-FFF2-40B4-BE49-F238E27FC236}">
                <a16:creationId xmlns:a16="http://schemas.microsoft.com/office/drawing/2014/main" id="{244F80D8-A00F-4E73-A429-0E0562E3C160}"/>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10</a:t>
            </a:fld>
            <a:endParaRPr>
              <a:latin typeface="Lato" panose="020F0502020204030203" pitchFamily="34" charset="0"/>
            </a:endParaRPr>
          </a:p>
        </p:txBody>
      </p:sp>
    </p:spTree>
    <p:extLst>
      <p:ext uri="{BB962C8B-B14F-4D97-AF65-F5344CB8AC3E}">
        <p14:creationId xmlns:p14="http://schemas.microsoft.com/office/powerpoint/2010/main" val="1387898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5" name="Google Shape;365;p39"/>
          <p:cNvPicPr preferRelativeResize="0"/>
          <p:nvPr/>
        </p:nvPicPr>
        <p:blipFill rotWithShape="1">
          <a:blip r:embed="rId3">
            <a:alphaModFix/>
          </a:blip>
          <a:srcRect/>
          <a:stretch/>
        </p:blipFill>
        <p:spPr>
          <a:xfrm>
            <a:off x="3854509" y="158872"/>
            <a:ext cx="3626946" cy="6647771"/>
          </a:xfrm>
          <a:prstGeom prst="rect">
            <a:avLst/>
          </a:prstGeom>
          <a:noFill/>
          <a:ln>
            <a:noFill/>
          </a:ln>
        </p:spPr>
      </p:pic>
      <p:sp>
        <p:nvSpPr>
          <p:cNvPr id="4" name="Google Shape;217;p28">
            <a:extLst>
              <a:ext uri="{FF2B5EF4-FFF2-40B4-BE49-F238E27FC236}">
                <a16:creationId xmlns:a16="http://schemas.microsoft.com/office/drawing/2014/main" id="{337EF6BF-1142-45A8-AC51-500046E06870}"/>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11</a:t>
            </a:fld>
            <a:endParaRPr>
              <a:latin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2B9918-91F3-4067-974A-A5A39B5CB8D6}"/>
              </a:ext>
            </a:extLst>
          </p:cNvPr>
          <p:cNvSpPr/>
          <p:nvPr/>
        </p:nvSpPr>
        <p:spPr>
          <a:xfrm>
            <a:off x="2837181" y="5940713"/>
            <a:ext cx="5673566" cy="669927"/>
          </a:xfrm>
          <a:prstGeom prst="rect">
            <a:avLst/>
          </a:prstGeom>
          <a:solidFill>
            <a:schemeClr val="bg1"/>
          </a:solidFill>
          <a:ln>
            <a:solidFill>
              <a:srgbClr val="B43E51"/>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rgbClr val="B43E51"/>
                </a:solidFill>
                <a:latin typeface="Arial" panose="020B0604020202020204" pitchFamily="34" charset="0"/>
                <a:ea typeface="SimSun" panose="02010600030101010101" pitchFamily="2" charset="-122"/>
                <a:cs typeface="Arial" panose="020B0604020202020204" pitchFamily="34" charset="0"/>
              </a:rPr>
              <a:t>Data Sources</a:t>
            </a:r>
          </a:p>
          <a:p>
            <a:pPr algn="ctr">
              <a:lnSpc>
                <a:spcPct val="115000"/>
              </a:lnSpc>
            </a:pPr>
            <a:r>
              <a:rPr lang="en-US" sz="1600" dirty="0">
                <a:solidFill>
                  <a:srgbClr val="B43E51"/>
                </a:solidFill>
                <a:latin typeface="Arial" panose="020B0604020202020204" pitchFamily="34" charset="0"/>
                <a:ea typeface="SimSun" panose="02010600030101010101" pitchFamily="2" charset="-122"/>
                <a:cs typeface="Arial" panose="020B0604020202020204" pitchFamily="34" charset="0"/>
              </a:rPr>
              <a:t>Commercial and Government Data</a:t>
            </a:r>
          </a:p>
        </p:txBody>
      </p:sp>
      <p:sp>
        <p:nvSpPr>
          <p:cNvPr id="54" name="Rectangle 53">
            <a:extLst>
              <a:ext uri="{FF2B5EF4-FFF2-40B4-BE49-F238E27FC236}">
                <a16:creationId xmlns:a16="http://schemas.microsoft.com/office/drawing/2014/main" id="{15B7B808-3A06-4E2B-9972-95D272333F37}"/>
              </a:ext>
            </a:extLst>
          </p:cNvPr>
          <p:cNvSpPr/>
          <p:nvPr/>
        </p:nvSpPr>
        <p:spPr>
          <a:xfrm>
            <a:off x="2837181" y="4831695"/>
            <a:ext cx="5673566" cy="669927"/>
          </a:xfrm>
          <a:prstGeom prst="rect">
            <a:avLst/>
          </a:prstGeom>
          <a:solidFill>
            <a:srgbClr val="B43E51"/>
          </a:solidFill>
          <a:ln>
            <a:solidFill>
              <a:srgbClr val="B43E51"/>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chemeClr val="bg1"/>
                </a:solidFill>
                <a:latin typeface="Arial" panose="020B0604020202020204" pitchFamily="34" charset="0"/>
                <a:ea typeface="SimSun" panose="02010600030101010101" pitchFamily="2" charset="-122"/>
                <a:cs typeface="Arial" panose="020B0604020202020204" pitchFamily="34" charset="0"/>
              </a:rPr>
              <a:t>Data Infrastructure</a:t>
            </a:r>
          </a:p>
          <a:p>
            <a:pPr algn="ctr">
              <a:lnSpc>
                <a:spcPct val="115000"/>
              </a:lnSpc>
            </a:pPr>
            <a:r>
              <a:rPr lang="en-US" sz="1600" dirty="0">
                <a:solidFill>
                  <a:schemeClr val="bg1"/>
                </a:solidFill>
                <a:latin typeface="Arial" panose="020B0604020202020204" pitchFamily="34" charset="0"/>
                <a:ea typeface="SimSun" panose="02010600030101010101" pitchFamily="2" charset="-122"/>
                <a:cs typeface="Arial" panose="020B0604020202020204" pitchFamily="34" charset="0"/>
              </a:rPr>
              <a:t>API Ingest | Extract, Transform, Load | Pre-Processing </a:t>
            </a:r>
          </a:p>
        </p:txBody>
      </p:sp>
      <p:sp>
        <p:nvSpPr>
          <p:cNvPr id="2" name="Arrow: Up 1">
            <a:extLst>
              <a:ext uri="{FF2B5EF4-FFF2-40B4-BE49-F238E27FC236}">
                <a16:creationId xmlns:a16="http://schemas.microsoft.com/office/drawing/2014/main" id="{B002DC72-5C8F-4EEE-965B-FED0FDE3FA58}"/>
              </a:ext>
            </a:extLst>
          </p:cNvPr>
          <p:cNvSpPr/>
          <p:nvPr/>
        </p:nvSpPr>
        <p:spPr>
          <a:xfrm>
            <a:off x="5339640" y="5501622"/>
            <a:ext cx="668647" cy="400317"/>
          </a:xfrm>
          <a:prstGeom prst="upArrow">
            <a:avLst/>
          </a:prstGeom>
          <a:solidFill>
            <a:srgbClr val="B43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7" name="Arrow: Up 66">
            <a:extLst>
              <a:ext uri="{FF2B5EF4-FFF2-40B4-BE49-F238E27FC236}">
                <a16:creationId xmlns:a16="http://schemas.microsoft.com/office/drawing/2014/main" id="{9EDE238E-B30C-452E-8072-AEC740977914}"/>
              </a:ext>
            </a:extLst>
          </p:cNvPr>
          <p:cNvSpPr/>
          <p:nvPr/>
        </p:nvSpPr>
        <p:spPr>
          <a:xfrm>
            <a:off x="7199231" y="4427757"/>
            <a:ext cx="285530" cy="365557"/>
          </a:xfrm>
          <a:prstGeom prst="upArrow">
            <a:avLst>
              <a:gd name="adj1" fmla="val 50000"/>
              <a:gd name="adj2" fmla="val 50000"/>
            </a:avLst>
          </a:prstGeom>
          <a:solidFill>
            <a:srgbClr val="3E5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07EAF948-37A9-429E-A81A-3B9B0B7D2F50}"/>
              </a:ext>
            </a:extLst>
          </p:cNvPr>
          <p:cNvSpPr/>
          <p:nvPr/>
        </p:nvSpPr>
        <p:spPr>
          <a:xfrm>
            <a:off x="6879323" y="3165488"/>
            <a:ext cx="3648405" cy="1236236"/>
          </a:xfrm>
          <a:prstGeom prst="rect">
            <a:avLst/>
          </a:prstGeom>
          <a:solidFill>
            <a:srgbClr val="3E51B4"/>
          </a:solidFill>
          <a:ln>
            <a:solidFill>
              <a:srgbClr val="B43E51"/>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chemeClr val="bg1"/>
                </a:solidFill>
                <a:latin typeface="Arial" panose="020B0604020202020204" pitchFamily="34" charset="0"/>
                <a:ea typeface="SimSun" panose="02010600030101010101" pitchFamily="2" charset="-122"/>
                <a:cs typeface="Arial" panose="020B0604020202020204" pitchFamily="34" charset="0"/>
              </a:rPr>
              <a:t>Employment Concept Mapping </a:t>
            </a:r>
          </a:p>
          <a:p>
            <a:pPr algn="ctr">
              <a:lnSpc>
                <a:spcPct val="115000"/>
              </a:lnSpc>
            </a:pPr>
            <a:r>
              <a:rPr lang="en-US" sz="1600" dirty="0">
                <a:solidFill>
                  <a:schemeClr val="bg1"/>
                </a:solidFill>
                <a:latin typeface="Arial" panose="020B0604020202020204" pitchFamily="34" charset="0"/>
                <a:ea typeface="SimSun" panose="02010600030101010101" pitchFamily="2" charset="-122"/>
                <a:cs typeface="Arial" panose="020B0604020202020204" pitchFamily="34" charset="0"/>
              </a:rPr>
              <a:t>Natural Language Processing</a:t>
            </a:r>
          </a:p>
          <a:p>
            <a:pPr algn="ctr">
              <a:lnSpc>
                <a:spcPct val="115000"/>
              </a:lnSpc>
            </a:pPr>
            <a:r>
              <a:rPr lang="en-US" sz="1600" dirty="0">
                <a:solidFill>
                  <a:schemeClr val="bg1"/>
                </a:solidFill>
                <a:latin typeface="Arial" panose="020B0604020202020204" pitchFamily="34" charset="0"/>
                <a:ea typeface="SimSun" panose="02010600030101010101" pitchFamily="2" charset="-122"/>
                <a:cs typeface="Arial" panose="020B0604020202020204" pitchFamily="34" charset="0"/>
              </a:rPr>
              <a:t>Neural Network Training</a:t>
            </a:r>
          </a:p>
          <a:p>
            <a:pPr algn="ctr">
              <a:lnSpc>
                <a:spcPct val="115000"/>
              </a:lnSpc>
            </a:pPr>
            <a:r>
              <a:rPr lang="en-US" sz="1600" dirty="0">
                <a:solidFill>
                  <a:schemeClr val="bg1"/>
                </a:solidFill>
                <a:latin typeface="Arial" panose="020B0604020202020204" pitchFamily="34" charset="0"/>
                <a:ea typeface="SimSun" panose="02010600030101010101" pitchFamily="2" charset="-122"/>
                <a:cs typeface="Arial" panose="020B0604020202020204" pitchFamily="34" charset="0"/>
              </a:rPr>
              <a:t>Data Visualization</a:t>
            </a:r>
          </a:p>
        </p:txBody>
      </p:sp>
      <p:sp>
        <p:nvSpPr>
          <p:cNvPr id="69" name="Rectangle 68">
            <a:extLst>
              <a:ext uri="{FF2B5EF4-FFF2-40B4-BE49-F238E27FC236}">
                <a16:creationId xmlns:a16="http://schemas.microsoft.com/office/drawing/2014/main" id="{E0A0CF94-2B15-4029-B4D8-C18757376B1D}"/>
              </a:ext>
            </a:extLst>
          </p:cNvPr>
          <p:cNvSpPr/>
          <p:nvPr/>
        </p:nvSpPr>
        <p:spPr>
          <a:xfrm>
            <a:off x="687661" y="3239944"/>
            <a:ext cx="3648405" cy="1149545"/>
          </a:xfrm>
          <a:prstGeom prst="rect">
            <a:avLst/>
          </a:prstGeom>
          <a:solidFill>
            <a:srgbClr val="ED7D31"/>
          </a:solidFill>
          <a:ln>
            <a:solidFill>
              <a:srgbClr val="ED7D31"/>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chemeClr val="bg1"/>
                </a:solidFill>
                <a:latin typeface="Arial" panose="020B0604020202020204" pitchFamily="34" charset="0"/>
                <a:ea typeface="SimSun" panose="02010600030101010101" pitchFamily="2" charset="-122"/>
                <a:cs typeface="Arial" panose="020B0604020202020204" pitchFamily="34" charset="0"/>
              </a:rPr>
              <a:t>Skill Risk Scoring</a:t>
            </a:r>
          </a:p>
          <a:p>
            <a:pPr algn="ctr"/>
            <a:r>
              <a:rPr lang="en-US" sz="1600" dirty="0">
                <a:solidFill>
                  <a:schemeClr val="bg1"/>
                </a:solidFill>
                <a:latin typeface="Arial" panose="020B0604020202020204" pitchFamily="34" charset="0"/>
                <a:cs typeface="Arial" panose="020B0604020202020204" pitchFamily="34" charset="0"/>
              </a:rPr>
              <a:t>Graph Mining</a:t>
            </a:r>
          </a:p>
          <a:p>
            <a:pPr algn="ctr"/>
            <a:r>
              <a:rPr lang="en-US" sz="1600" dirty="0">
                <a:solidFill>
                  <a:schemeClr val="bg1"/>
                </a:solidFill>
                <a:latin typeface="Arial" panose="020B0604020202020204" pitchFamily="34" charset="0"/>
                <a:cs typeface="Arial" panose="020B0604020202020204" pitchFamily="34" charset="0"/>
              </a:rPr>
              <a:t>Risk Prediction</a:t>
            </a:r>
          </a:p>
          <a:p>
            <a:pPr algn="ctr"/>
            <a:r>
              <a:rPr lang="en-US" sz="1600" dirty="0">
                <a:solidFill>
                  <a:schemeClr val="bg1"/>
                </a:solidFill>
                <a:latin typeface="Arial" panose="020B0604020202020204" pitchFamily="34" charset="0"/>
                <a:cs typeface="Arial" panose="020B0604020202020204" pitchFamily="34" charset="0"/>
              </a:rPr>
              <a:t>Job Recommendation</a:t>
            </a:r>
            <a:endParaRPr lang="en-US" sz="1600" dirty="0">
              <a:solidFill>
                <a:schemeClr val="bg1"/>
              </a:solidFill>
              <a:latin typeface="Arial" panose="020B0604020202020204" pitchFamily="34" charset="0"/>
              <a:ea typeface="SimSun" panose="02010600030101010101" pitchFamily="2" charset="-122"/>
              <a:cs typeface="Arial" panose="020B0604020202020204" pitchFamily="34" charset="0"/>
            </a:endParaRPr>
          </a:p>
        </p:txBody>
      </p:sp>
      <p:sp>
        <p:nvSpPr>
          <p:cNvPr id="73" name="Rectangle 72">
            <a:extLst>
              <a:ext uri="{FF2B5EF4-FFF2-40B4-BE49-F238E27FC236}">
                <a16:creationId xmlns:a16="http://schemas.microsoft.com/office/drawing/2014/main" id="{8C445A0F-B545-43C0-97A1-6AC07B718A5D}"/>
              </a:ext>
            </a:extLst>
          </p:cNvPr>
          <p:cNvSpPr/>
          <p:nvPr/>
        </p:nvSpPr>
        <p:spPr>
          <a:xfrm>
            <a:off x="681799" y="611708"/>
            <a:ext cx="2850366" cy="2257541"/>
          </a:xfrm>
          <a:prstGeom prst="rect">
            <a:avLst/>
          </a:prstGeom>
          <a:solidFill>
            <a:srgbClr val="ED7D31"/>
          </a:solidFill>
          <a:ln>
            <a:solidFill>
              <a:srgbClr val="ED7D31"/>
            </a:solidFill>
          </a:ln>
          <a:effectLst>
            <a:outerShdw blurRad="50800" dist="38100" dir="2700000" algn="tl" rotWithShape="0">
              <a:prstClr val="black">
                <a:alpha val="40000"/>
              </a:prstClr>
            </a:outerShdw>
          </a:effectLst>
        </p:spPr>
        <p:txBody>
          <a:bodyPr wrap="square">
            <a:spAutoFit/>
          </a:bodyPr>
          <a:lstStyle/>
          <a:p>
            <a:pPr>
              <a:lnSpc>
                <a:spcPct val="115000"/>
              </a:lnSpc>
            </a:pPr>
            <a:r>
              <a:rPr lang="en-US" b="1" dirty="0">
                <a:solidFill>
                  <a:schemeClr val="bg1"/>
                </a:solidFill>
                <a:latin typeface="Arial" panose="020B0604020202020204" pitchFamily="34" charset="0"/>
                <a:ea typeface="SimSun" panose="02010600030101010101" pitchFamily="2" charset="-122"/>
                <a:cs typeface="Arial" panose="020B0604020202020204" pitchFamily="34" charset="0"/>
              </a:rPr>
              <a:t>SAFER </a:t>
            </a:r>
          </a:p>
          <a:p>
            <a:pPr>
              <a:lnSpc>
                <a:spcPct val="115000"/>
              </a:lnSpc>
            </a:pPr>
            <a:r>
              <a:rPr lang="en-US" b="1" dirty="0">
                <a:solidFill>
                  <a:schemeClr val="bg1"/>
                </a:solidFill>
                <a:latin typeface="Arial" panose="020B0604020202020204" pitchFamily="34" charset="0"/>
                <a:ea typeface="SimSun" panose="02010600030101010101" pitchFamily="2" charset="-122"/>
                <a:cs typeface="Arial" panose="020B0604020202020204" pitchFamily="34" charset="0"/>
              </a:rPr>
              <a:t>App</a:t>
            </a:r>
          </a:p>
          <a:p>
            <a:pPr>
              <a:lnSpc>
                <a:spcPct val="115000"/>
              </a:lnSpc>
            </a:pP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8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ctr"/>
            <a:endParaRPr lang="en-US" sz="500" b="1" dirty="0">
              <a:solidFill>
                <a:schemeClr val="bg1"/>
              </a:solidFill>
              <a:latin typeface="Arial" panose="020B0604020202020204" pitchFamily="34" charset="0"/>
              <a:ea typeface="SimSun" panose="02010600030101010101" pitchFamily="2" charset="-122"/>
              <a:cs typeface="Arial" panose="020B0604020202020204" pitchFamily="34" charset="0"/>
            </a:endParaRPr>
          </a:p>
        </p:txBody>
      </p:sp>
      <p:sp>
        <p:nvSpPr>
          <p:cNvPr id="76" name="Rectangle 75">
            <a:extLst>
              <a:ext uri="{FF2B5EF4-FFF2-40B4-BE49-F238E27FC236}">
                <a16:creationId xmlns:a16="http://schemas.microsoft.com/office/drawing/2014/main" id="{6811B9C5-3C80-4DBE-AF88-B6F23ADCCC73}"/>
              </a:ext>
            </a:extLst>
          </p:cNvPr>
          <p:cNvSpPr/>
          <p:nvPr/>
        </p:nvSpPr>
        <p:spPr>
          <a:xfrm>
            <a:off x="7678883" y="610143"/>
            <a:ext cx="3780692" cy="2233070"/>
          </a:xfrm>
          <a:prstGeom prst="rect">
            <a:avLst/>
          </a:prstGeom>
          <a:solidFill>
            <a:srgbClr val="3E51B4"/>
          </a:solidFill>
          <a:ln>
            <a:solidFill>
              <a:srgbClr val="3E51B4"/>
            </a:solidFill>
          </a:ln>
          <a:effectLst>
            <a:outerShdw blurRad="50800" dist="38100" dir="2700000" algn="tl" rotWithShape="0">
              <a:prstClr val="black">
                <a:alpha val="40000"/>
              </a:prstClr>
            </a:outerShdw>
          </a:effectLst>
        </p:spPr>
        <p:txBody>
          <a:bodyPr wrap="square">
            <a:spAutoFit/>
          </a:bodyPr>
          <a:lstStyle/>
          <a:p>
            <a:pPr algn="r">
              <a:lnSpc>
                <a:spcPct val="115000"/>
              </a:lnSpc>
            </a:pPr>
            <a:r>
              <a:rPr lang="en-US" b="1" dirty="0">
                <a:solidFill>
                  <a:schemeClr val="bg1"/>
                </a:solidFill>
                <a:latin typeface="Arial" panose="020B0604020202020204" pitchFamily="34" charset="0"/>
                <a:ea typeface="SimSun" panose="02010600030101010101" pitchFamily="2" charset="-122"/>
                <a:cs typeface="Arial" panose="020B0604020202020204" pitchFamily="34" charset="0"/>
              </a:rPr>
              <a:t>Employment Map</a:t>
            </a: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600" b="1" dirty="0">
              <a:solidFill>
                <a:schemeClr val="bg1"/>
              </a:solidFill>
              <a:latin typeface="Arial" panose="020B0604020202020204" pitchFamily="34" charset="0"/>
              <a:ea typeface="SimSun" panose="02010600030101010101" pitchFamily="2" charset="-122"/>
              <a:cs typeface="Arial" panose="020B0604020202020204" pitchFamily="34" charset="0"/>
            </a:endParaRPr>
          </a:p>
          <a:p>
            <a:pPr algn="r"/>
            <a:endParaRPr lang="en-US" sz="1600" dirty="0">
              <a:solidFill>
                <a:schemeClr val="bg1"/>
              </a:solidFill>
              <a:latin typeface="Arial" panose="020B0604020202020204" pitchFamily="34" charset="0"/>
              <a:ea typeface="SimSun" panose="02010600030101010101" pitchFamily="2" charset="-122"/>
              <a:cs typeface="Arial" panose="020B0604020202020204" pitchFamily="34" charset="0"/>
            </a:endParaRPr>
          </a:p>
        </p:txBody>
      </p:sp>
      <p:sp>
        <p:nvSpPr>
          <p:cNvPr id="60" name="Arrow: Up 59">
            <a:extLst>
              <a:ext uri="{FF2B5EF4-FFF2-40B4-BE49-F238E27FC236}">
                <a16:creationId xmlns:a16="http://schemas.microsoft.com/office/drawing/2014/main" id="{4B24958F-6CCF-4620-A285-70290FDD6378}"/>
              </a:ext>
            </a:extLst>
          </p:cNvPr>
          <p:cNvSpPr/>
          <p:nvPr/>
        </p:nvSpPr>
        <p:spPr>
          <a:xfrm>
            <a:off x="3791991" y="4412408"/>
            <a:ext cx="285530" cy="393253"/>
          </a:xfrm>
          <a:prstGeom prst="up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760A1A-788C-4017-B9CD-8C30FA5BF40A}"/>
              </a:ext>
            </a:extLst>
          </p:cNvPr>
          <p:cNvSpPr/>
          <p:nvPr/>
        </p:nvSpPr>
        <p:spPr>
          <a:xfrm>
            <a:off x="4061087" y="1756133"/>
            <a:ext cx="3000080" cy="903324"/>
          </a:xfrm>
          <a:prstGeom prst="rect">
            <a:avLst/>
          </a:prstGeom>
          <a:solidFill>
            <a:srgbClr val="11C158"/>
          </a:solidFill>
          <a:ln>
            <a:solidFill>
              <a:srgbClr val="11C158"/>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chemeClr val="bg1"/>
                </a:solidFill>
                <a:latin typeface="Arial" panose="020B0604020202020204" pitchFamily="34" charset="0"/>
                <a:ea typeface="SimSun" panose="02010600030101010101" pitchFamily="2" charset="-122"/>
                <a:cs typeface="Arial" panose="020B0604020202020204" pitchFamily="34" charset="0"/>
              </a:rPr>
              <a:t>Widgets &amp; APIs</a:t>
            </a:r>
          </a:p>
          <a:p>
            <a:pPr algn="ctr"/>
            <a:r>
              <a:rPr lang="en-US" sz="1600" dirty="0">
                <a:solidFill>
                  <a:schemeClr val="bg1"/>
                </a:solidFill>
                <a:latin typeface="Arial" panose="020B0604020202020204" pitchFamily="34" charset="0"/>
                <a:cs typeface="Arial" panose="020B0604020202020204" pitchFamily="34" charset="0"/>
              </a:rPr>
              <a:t>Risk Score API</a:t>
            </a:r>
          </a:p>
          <a:p>
            <a:pPr algn="ctr"/>
            <a:r>
              <a:rPr lang="en-US" sz="1600" dirty="0">
                <a:solidFill>
                  <a:schemeClr val="bg1"/>
                </a:solidFill>
                <a:latin typeface="Arial" panose="020B0604020202020204" pitchFamily="34" charset="0"/>
                <a:cs typeface="Arial" panose="020B0604020202020204" pitchFamily="34" charset="0"/>
              </a:rPr>
              <a:t>Employment API</a:t>
            </a:r>
          </a:p>
        </p:txBody>
      </p:sp>
      <p:sp>
        <p:nvSpPr>
          <p:cNvPr id="79" name="Arrow: Bent 78">
            <a:extLst>
              <a:ext uri="{FF2B5EF4-FFF2-40B4-BE49-F238E27FC236}">
                <a16:creationId xmlns:a16="http://schemas.microsoft.com/office/drawing/2014/main" id="{DEB68C95-0095-4465-BF7E-CF5282D7F641}"/>
              </a:ext>
            </a:extLst>
          </p:cNvPr>
          <p:cNvSpPr/>
          <p:nvPr/>
        </p:nvSpPr>
        <p:spPr>
          <a:xfrm rot="5400000" flipH="1">
            <a:off x="4341401" y="2785366"/>
            <a:ext cx="790078" cy="673029"/>
          </a:xfrm>
          <a:prstGeom prst="bentArrow">
            <a:avLst>
              <a:gd name="adj1" fmla="val 17644"/>
              <a:gd name="adj2" fmla="val 23817"/>
              <a:gd name="adj3" fmla="val 36828"/>
              <a:gd name="adj4" fmla="val 86188"/>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0" name="Arrow: Bent 79">
            <a:extLst>
              <a:ext uri="{FF2B5EF4-FFF2-40B4-BE49-F238E27FC236}">
                <a16:creationId xmlns:a16="http://schemas.microsoft.com/office/drawing/2014/main" id="{1F62C859-E7B3-48CA-A297-F7075CDE7F40}"/>
              </a:ext>
            </a:extLst>
          </p:cNvPr>
          <p:cNvSpPr/>
          <p:nvPr/>
        </p:nvSpPr>
        <p:spPr>
          <a:xfrm rot="16200000">
            <a:off x="6083907" y="2817433"/>
            <a:ext cx="790081" cy="673030"/>
          </a:xfrm>
          <a:prstGeom prst="bentArrow">
            <a:avLst>
              <a:gd name="adj1" fmla="val 17644"/>
              <a:gd name="adj2" fmla="val 25000"/>
              <a:gd name="adj3" fmla="val 36828"/>
              <a:gd name="adj4" fmla="val 86188"/>
            </a:avLst>
          </a:prstGeom>
          <a:solidFill>
            <a:srgbClr val="3E5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82" name="Arrow: Up 81">
            <a:extLst>
              <a:ext uri="{FF2B5EF4-FFF2-40B4-BE49-F238E27FC236}">
                <a16:creationId xmlns:a16="http://schemas.microsoft.com/office/drawing/2014/main" id="{B2E6CE4E-BB63-479E-B6A0-B8A3AA470993}"/>
              </a:ext>
            </a:extLst>
          </p:cNvPr>
          <p:cNvSpPr/>
          <p:nvPr/>
        </p:nvSpPr>
        <p:spPr>
          <a:xfrm>
            <a:off x="2369098" y="2933446"/>
            <a:ext cx="285530" cy="276794"/>
          </a:xfrm>
          <a:prstGeom prst="upArrow">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463F5FCB-5E64-4E57-B54F-F09072C6392F}"/>
              </a:ext>
            </a:extLst>
          </p:cNvPr>
          <p:cNvSpPr/>
          <p:nvPr/>
        </p:nvSpPr>
        <p:spPr>
          <a:xfrm>
            <a:off x="4077521" y="592999"/>
            <a:ext cx="3000080" cy="657103"/>
          </a:xfrm>
          <a:prstGeom prst="rect">
            <a:avLst/>
          </a:prstGeom>
          <a:solidFill>
            <a:schemeClr val="bg1"/>
          </a:solidFill>
          <a:ln>
            <a:solidFill>
              <a:srgbClr val="11C158"/>
            </a:solidFill>
          </a:ln>
          <a:effectLst>
            <a:outerShdw blurRad="50800" dist="38100" dir="2700000" algn="tl" rotWithShape="0">
              <a:prstClr val="black">
                <a:alpha val="40000"/>
              </a:prstClr>
            </a:outerShdw>
          </a:effectLst>
        </p:spPr>
        <p:txBody>
          <a:bodyPr wrap="square">
            <a:spAutoFit/>
          </a:bodyPr>
          <a:lstStyle/>
          <a:p>
            <a:pPr algn="ctr">
              <a:lnSpc>
                <a:spcPct val="115000"/>
              </a:lnSpc>
            </a:pPr>
            <a:r>
              <a:rPr lang="en-US" sz="1800" b="1" dirty="0">
                <a:solidFill>
                  <a:srgbClr val="11C158"/>
                </a:solidFill>
                <a:latin typeface="Arial" panose="020B0604020202020204" pitchFamily="34" charset="0"/>
                <a:ea typeface="SimSun" panose="02010600030101010101" pitchFamily="2" charset="-122"/>
                <a:cs typeface="Arial" panose="020B0604020202020204" pitchFamily="34" charset="0"/>
              </a:rPr>
              <a:t>Third Party Sites</a:t>
            </a:r>
          </a:p>
          <a:p>
            <a:pPr algn="ctr"/>
            <a:r>
              <a:rPr lang="en-US" sz="1600" dirty="0">
                <a:solidFill>
                  <a:srgbClr val="11C158"/>
                </a:solidFill>
                <a:latin typeface="Arial" panose="020B0604020202020204" pitchFamily="34" charset="0"/>
                <a:cs typeface="Arial" panose="020B0604020202020204" pitchFamily="34" charset="0"/>
              </a:rPr>
              <a:t>Partners, Public Venues, Devs</a:t>
            </a:r>
          </a:p>
        </p:txBody>
      </p:sp>
      <p:sp>
        <p:nvSpPr>
          <p:cNvPr id="86" name="Arrow: Up 85">
            <a:extLst>
              <a:ext uri="{FF2B5EF4-FFF2-40B4-BE49-F238E27FC236}">
                <a16:creationId xmlns:a16="http://schemas.microsoft.com/office/drawing/2014/main" id="{67BB1219-5F4E-4225-9399-C3FAF31C2ECF}"/>
              </a:ext>
            </a:extLst>
          </p:cNvPr>
          <p:cNvSpPr/>
          <p:nvPr/>
        </p:nvSpPr>
        <p:spPr>
          <a:xfrm>
            <a:off x="5416459" y="1313312"/>
            <a:ext cx="285530" cy="393253"/>
          </a:xfrm>
          <a:prstGeom prst="upArrow">
            <a:avLst/>
          </a:prstGeom>
          <a:solidFill>
            <a:srgbClr val="11C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7" name="Arrow: Up 86">
            <a:extLst>
              <a:ext uri="{FF2B5EF4-FFF2-40B4-BE49-F238E27FC236}">
                <a16:creationId xmlns:a16="http://schemas.microsoft.com/office/drawing/2014/main" id="{3D82D2BF-2D4E-4249-9505-DE919B939A1E}"/>
              </a:ext>
            </a:extLst>
          </p:cNvPr>
          <p:cNvSpPr/>
          <p:nvPr/>
        </p:nvSpPr>
        <p:spPr>
          <a:xfrm>
            <a:off x="8510747" y="2869249"/>
            <a:ext cx="285530" cy="281805"/>
          </a:xfrm>
          <a:prstGeom prst="upArrow">
            <a:avLst/>
          </a:prstGeom>
          <a:solidFill>
            <a:srgbClr val="3E5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319E9AD-6B1A-4833-BA04-6EDDE57662EC}"/>
              </a:ext>
            </a:extLst>
          </p:cNvPr>
          <p:cNvSpPr/>
          <p:nvPr/>
        </p:nvSpPr>
        <p:spPr>
          <a:xfrm>
            <a:off x="591067" y="66824"/>
            <a:ext cx="2334678" cy="584775"/>
          </a:xfrm>
          <a:prstGeom prst="rect">
            <a:avLst/>
          </a:prstGeom>
        </p:spPr>
        <p:txBody>
          <a:bodyPr wrap="none">
            <a:spAutoFit/>
          </a:bodyPr>
          <a:lstStyle/>
          <a:p>
            <a:r>
              <a:rPr lang="en-US" sz="3200" b="1" dirty="0">
                <a:solidFill>
                  <a:schemeClr val="accent2"/>
                </a:solidFill>
              </a:rPr>
              <a:t>Individualize</a:t>
            </a:r>
            <a:endParaRPr lang="en-US" sz="3600" b="1" dirty="0"/>
          </a:p>
        </p:txBody>
      </p:sp>
      <p:sp>
        <p:nvSpPr>
          <p:cNvPr id="89" name="Rectangle 88">
            <a:extLst>
              <a:ext uri="{FF2B5EF4-FFF2-40B4-BE49-F238E27FC236}">
                <a16:creationId xmlns:a16="http://schemas.microsoft.com/office/drawing/2014/main" id="{1D01841F-E72E-4538-9EB3-27217C5BBC07}"/>
              </a:ext>
            </a:extLst>
          </p:cNvPr>
          <p:cNvSpPr/>
          <p:nvPr/>
        </p:nvSpPr>
        <p:spPr>
          <a:xfrm>
            <a:off x="9054495" y="64740"/>
            <a:ext cx="2495812" cy="584775"/>
          </a:xfrm>
          <a:prstGeom prst="rect">
            <a:avLst/>
          </a:prstGeom>
        </p:spPr>
        <p:txBody>
          <a:bodyPr wrap="none">
            <a:spAutoFit/>
          </a:bodyPr>
          <a:lstStyle/>
          <a:p>
            <a:pPr algn="r"/>
            <a:r>
              <a:rPr lang="en-US" sz="3200" b="1" dirty="0">
                <a:solidFill>
                  <a:srgbClr val="3E51B4"/>
                </a:solidFill>
              </a:rPr>
              <a:t>Contextualize</a:t>
            </a:r>
            <a:endParaRPr lang="en-US" sz="3600" b="1" dirty="0">
              <a:solidFill>
                <a:srgbClr val="3E51B4"/>
              </a:solidFill>
            </a:endParaRPr>
          </a:p>
        </p:txBody>
      </p:sp>
      <p:sp>
        <p:nvSpPr>
          <p:cNvPr id="91" name="Arrow: Up 90">
            <a:extLst>
              <a:ext uri="{FF2B5EF4-FFF2-40B4-BE49-F238E27FC236}">
                <a16:creationId xmlns:a16="http://schemas.microsoft.com/office/drawing/2014/main" id="{41379FD5-7B43-4DF2-9684-FA2AF212F9AB}"/>
              </a:ext>
            </a:extLst>
          </p:cNvPr>
          <p:cNvSpPr/>
          <p:nvPr/>
        </p:nvSpPr>
        <p:spPr>
          <a:xfrm rot="5400000">
            <a:off x="7262427" y="1966096"/>
            <a:ext cx="285530" cy="483399"/>
          </a:xfrm>
          <a:prstGeom prst="upArrow">
            <a:avLst/>
          </a:prstGeom>
          <a:solidFill>
            <a:srgbClr val="11C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2" name="Arrow: Up 91">
            <a:extLst>
              <a:ext uri="{FF2B5EF4-FFF2-40B4-BE49-F238E27FC236}">
                <a16:creationId xmlns:a16="http://schemas.microsoft.com/office/drawing/2014/main" id="{7965D395-4F5C-4FDC-8736-1325B8C594AB}"/>
              </a:ext>
            </a:extLst>
          </p:cNvPr>
          <p:cNvSpPr/>
          <p:nvPr/>
        </p:nvSpPr>
        <p:spPr>
          <a:xfrm rot="16200000">
            <a:off x="3640236" y="1999090"/>
            <a:ext cx="285530" cy="417409"/>
          </a:xfrm>
          <a:prstGeom prst="upArrow">
            <a:avLst/>
          </a:prstGeom>
          <a:solidFill>
            <a:srgbClr val="11C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2E2BDA55-14AC-4F67-B9EE-736452D94622}"/>
              </a:ext>
            </a:extLst>
          </p:cNvPr>
          <p:cNvCxnSpPr>
            <a:cxnSpLocks/>
          </p:cNvCxnSpPr>
          <p:nvPr/>
        </p:nvCxnSpPr>
        <p:spPr>
          <a:xfrm>
            <a:off x="681799" y="3595885"/>
            <a:ext cx="3648405" cy="0"/>
          </a:xfrm>
          <a:prstGeom prst="line">
            <a:avLst/>
          </a:prstGeom>
          <a:ln w="1587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772464-2FD7-4906-9104-85854D4C352C}"/>
              </a:ext>
            </a:extLst>
          </p:cNvPr>
          <p:cNvCxnSpPr>
            <a:cxnSpLocks/>
          </p:cNvCxnSpPr>
          <p:nvPr/>
        </p:nvCxnSpPr>
        <p:spPr>
          <a:xfrm>
            <a:off x="6879323" y="3548989"/>
            <a:ext cx="3648405" cy="0"/>
          </a:xfrm>
          <a:prstGeom prst="line">
            <a:avLst/>
          </a:prstGeom>
          <a:ln w="1587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11B327-02C4-4ABA-8F01-2DD3145E9E8F}"/>
              </a:ext>
            </a:extLst>
          </p:cNvPr>
          <p:cNvCxnSpPr>
            <a:cxnSpLocks/>
            <a:endCxn id="54" idx="3"/>
          </p:cNvCxnSpPr>
          <p:nvPr/>
        </p:nvCxnSpPr>
        <p:spPr>
          <a:xfrm flipV="1">
            <a:off x="2837181" y="5166659"/>
            <a:ext cx="5673566" cy="19489"/>
          </a:xfrm>
          <a:prstGeom prst="line">
            <a:avLst/>
          </a:prstGeom>
          <a:ln w="1587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CB39DD-D028-439B-8461-5240F4404D30}"/>
              </a:ext>
            </a:extLst>
          </p:cNvPr>
          <p:cNvCxnSpPr>
            <a:cxnSpLocks/>
          </p:cNvCxnSpPr>
          <p:nvPr/>
        </p:nvCxnSpPr>
        <p:spPr>
          <a:xfrm>
            <a:off x="4061087" y="2120261"/>
            <a:ext cx="3011792" cy="0"/>
          </a:xfrm>
          <a:prstGeom prst="line">
            <a:avLst/>
          </a:prstGeom>
          <a:ln w="1587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9ED4EBC-FC80-45AE-BA17-32AF2781232C}"/>
              </a:ext>
            </a:extLst>
          </p:cNvPr>
          <p:cNvPicPr>
            <a:picLocks noChangeAspect="1"/>
          </p:cNvPicPr>
          <p:nvPr/>
        </p:nvPicPr>
        <p:blipFill rotWithShape="1">
          <a:blip r:embed="rId3">
            <a:extLst>
              <a:ext uri="{28A0092B-C50C-407E-A947-70E740481C1C}">
                <a14:useLocalDpi xmlns:a14="http://schemas.microsoft.com/office/drawing/2010/main" val="0"/>
              </a:ext>
            </a:extLst>
          </a:blip>
          <a:srcRect l="34547" t="11222" r="18079" b="14457"/>
          <a:stretch/>
        </p:blipFill>
        <p:spPr>
          <a:xfrm>
            <a:off x="1776041" y="673907"/>
            <a:ext cx="1715883" cy="2162172"/>
          </a:xfrm>
          <a:prstGeom prst="rect">
            <a:avLst/>
          </a:prstGeom>
        </p:spPr>
      </p:pic>
      <p:pic>
        <p:nvPicPr>
          <p:cNvPr id="32" name="Google Shape;197;p25">
            <a:extLst>
              <a:ext uri="{FF2B5EF4-FFF2-40B4-BE49-F238E27FC236}">
                <a16:creationId xmlns:a16="http://schemas.microsoft.com/office/drawing/2014/main" id="{40EF28F9-F076-4E8A-ABEF-9C128ECB0F43}"/>
              </a:ext>
            </a:extLst>
          </p:cNvPr>
          <p:cNvPicPr preferRelativeResize="0"/>
          <p:nvPr/>
        </p:nvPicPr>
        <p:blipFill rotWithShape="1">
          <a:blip r:embed="rId4">
            <a:alphaModFix/>
          </a:blip>
          <a:srcRect l="827" t="4907" r="31594" b="9772"/>
          <a:stretch/>
        </p:blipFill>
        <p:spPr>
          <a:xfrm>
            <a:off x="7737505" y="982655"/>
            <a:ext cx="3648528" cy="1799725"/>
          </a:xfrm>
          <a:prstGeom prst="rect">
            <a:avLst/>
          </a:prstGeom>
          <a:noFill/>
          <a:ln>
            <a:noFill/>
          </a:ln>
        </p:spPr>
      </p:pic>
      <p:sp>
        <p:nvSpPr>
          <p:cNvPr id="29" name="Google Shape;217;p28">
            <a:extLst>
              <a:ext uri="{FF2B5EF4-FFF2-40B4-BE49-F238E27FC236}">
                <a16:creationId xmlns:a16="http://schemas.microsoft.com/office/drawing/2014/main" id="{95FBAF7A-4D98-4800-93D6-FD0B8243AB12}"/>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12</a:t>
            </a:fld>
            <a:endParaRPr>
              <a:latin typeface="Lato" panose="020F0502020204030203" pitchFamily="34" charset="0"/>
            </a:endParaRPr>
          </a:p>
        </p:txBody>
      </p:sp>
    </p:spTree>
    <p:extLst>
      <p:ext uri="{BB962C8B-B14F-4D97-AF65-F5344CB8AC3E}">
        <p14:creationId xmlns:p14="http://schemas.microsoft.com/office/powerpoint/2010/main" val="798392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4" name="Picture 3">
            <a:extLst>
              <a:ext uri="{FF2B5EF4-FFF2-40B4-BE49-F238E27FC236}">
                <a16:creationId xmlns:a16="http://schemas.microsoft.com/office/drawing/2014/main" id="{D270E91E-F798-41AF-BF60-005741F3DCEE}"/>
              </a:ext>
            </a:extLst>
          </p:cNvPr>
          <p:cNvPicPr>
            <a:picLocks noChangeAspect="1"/>
          </p:cNvPicPr>
          <p:nvPr/>
        </p:nvPicPr>
        <p:blipFill>
          <a:blip r:embed="rId3"/>
          <a:stretch>
            <a:fillRect/>
          </a:stretch>
        </p:blipFill>
        <p:spPr>
          <a:xfrm>
            <a:off x="1403388" y="1046176"/>
            <a:ext cx="2512224" cy="5454502"/>
          </a:xfrm>
          <a:prstGeom prst="rect">
            <a:avLst/>
          </a:prstGeom>
          <a:ln>
            <a:solidFill>
              <a:schemeClr val="tx1">
                <a:lumMod val="50000"/>
                <a:lumOff val="50000"/>
              </a:schemeClr>
            </a:solidFill>
          </a:ln>
        </p:spPr>
      </p:pic>
      <p:sp>
        <p:nvSpPr>
          <p:cNvPr id="179" name="Google Shape;179;p23"/>
          <p:cNvSpPr txBox="1"/>
          <p:nvPr/>
        </p:nvSpPr>
        <p:spPr>
          <a:xfrm>
            <a:off x="274320" y="91440"/>
            <a:ext cx="1188378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solidFill>
                  <a:schemeClr val="dk1"/>
                </a:solidFill>
                <a:latin typeface="Lato" panose="020F0502020204030203" pitchFamily="34" charset="0"/>
                <a:ea typeface="Calibri"/>
                <a:cs typeface="Calibri"/>
                <a:sym typeface="Calibri"/>
              </a:rPr>
              <a:t>Individualize</a:t>
            </a:r>
            <a:r>
              <a:rPr lang="en-US" sz="4000" dirty="0">
                <a:solidFill>
                  <a:schemeClr val="dk1"/>
                </a:solidFill>
                <a:latin typeface="Lato" panose="020F0502020204030203" pitchFamily="34" charset="0"/>
                <a:ea typeface="Calibri"/>
                <a:cs typeface="Calibri"/>
                <a:sym typeface="Calibri"/>
              </a:rPr>
              <a:t>: Empower workers to understand risk</a:t>
            </a:r>
            <a:endParaRPr sz="1200" dirty="0">
              <a:latin typeface="Lato" panose="020F0502020204030203" pitchFamily="34" charset="0"/>
            </a:endParaRPr>
          </a:p>
        </p:txBody>
      </p:sp>
      <p:pic>
        <p:nvPicPr>
          <p:cNvPr id="2" name="Picture 1">
            <a:extLst>
              <a:ext uri="{FF2B5EF4-FFF2-40B4-BE49-F238E27FC236}">
                <a16:creationId xmlns:a16="http://schemas.microsoft.com/office/drawing/2014/main" id="{2ED950D4-3CB7-4B3A-A646-E6477C6D9883}"/>
              </a:ext>
            </a:extLst>
          </p:cNvPr>
          <p:cNvPicPr>
            <a:picLocks noChangeAspect="1"/>
          </p:cNvPicPr>
          <p:nvPr/>
        </p:nvPicPr>
        <p:blipFill>
          <a:blip r:embed="rId4"/>
          <a:stretch>
            <a:fillRect/>
          </a:stretch>
        </p:blipFill>
        <p:spPr>
          <a:xfrm>
            <a:off x="1451370" y="1950692"/>
            <a:ext cx="2408129" cy="636325"/>
          </a:xfrm>
          <a:prstGeom prst="rect">
            <a:avLst/>
          </a:prstGeom>
        </p:spPr>
      </p:pic>
      <p:sp>
        <p:nvSpPr>
          <p:cNvPr id="9" name="Google Shape;217;p28">
            <a:extLst>
              <a:ext uri="{FF2B5EF4-FFF2-40B4-BE49-F238E27FC236}">
                <a16:creationId xmlns:a16="http://schemas.microsoft.com/office/drawing/2014/main" id="{C39B2349-2DDD-4AF8-AD12-641920BE0A0C}"/>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13</a:t>
            </a:fld>
            <a:endParaRPr>
              <a:latin typeface="Lato" panose="020F0502020204030203" pitchFamily="34" charset="0"/>
            </a:endParaRPr>
          </a:p>
        </p:txBody>
      </p:sp>
      <p:pic>
        <p:nvPicPr>
          <p:cNvPr id="10" name="Picture 9">
            <a:extLst>
              <a:ext uri="{FF2B5EF4-FFF2-40B4-BE49-F238E27FC236}">
                <a16:creationId xmlns:a16="http://schemas.microsoft.com/office/drawing/2014/main" id="{405C51DD-6521-4F20-A2C2-BDAC89B7EBCD}"/>
              </a:ext>
            </a:extLst>
          </p:cNvPr>
          <p:cNvPicPr>
            <a:picLocks noChangeAspect="1"/>
          </p:cNvPicPr>
          <p:nvPr/>
        </p:nvPicPr>
        <p:blipFill>
          <a:blip r:embed="rId5"/>
          <a:stretch>
            <a:fillRect/>
          </a:stretch>
        </p:blipFill>
        <p:spPr>
          <a:xfrm>
            <a:off x="4650571" y="1053294"/>
            <a:ext cx="2512224" cy="5454502"/>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D3D1D1EA-E697-4E56-A10F-32AFA049CDC1}"/>
              </a:ext>
            </a:extLst>
          </p:cNvPr>
          <p:cNvPicPr>
            <a:picLocks noChangeAspect="1"/>
          </p:cNvPicPr>
          <p:nvPr/>
        </p:nvPicPr>
        <p:blipFill>
          <a:blip r:embed="rId6"/>
          <a:stretch>
            <a:fillRect/>
          </a:stretch>
        </p:blipFill>
        <p:spPr>
          <a:xfrm>
            <a:off x="7897754" y="1053294"/>
            <a:ext cx="2512224" cy="5454502"/>
          </a:xfrm>
          <a:prstGeom prst="rect">
            <a:avLst/>
          </a:prstGeom>
          <a:ln>
            <a:solidFill>
              <a:schemeClr val="tx1">
                <a:lumMod val="50000"/>
                <a:lumOff val="50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8"/>
          <p:cNvPicPr preferRelativeResize="0"/>
          <p:nvPr/>
        </p:nvPicPr>
        <p:blipFill rotWithShape="1">
          <a:blip r:embed="rId3">
            <a:alphaModFix/>
          </a:blip>
          <a:srcRect/>
          <a:stretch/>
        </p:blipFill>
        <p:spPr>
          <a:xfrm>
            <a:off x="5726546" y="1806081"/>
            <a:ext cx="5467927" cy="4686794"/>
          </a:xfrm>
          <a:prstGeom prst="rect">
            <a:avLst/>
          </a:prstGeom>
          <a:noFill/>
          <a:ln>
            <a:noFill/>
          </a:ln>
        </p:spPr>
      </p:pic>
      <p:sp>
        <p:nvSpPr>
          <p:cNvPr id="218" name="Google Shape;218;p28"/>
          <p:cNvSpPr txBox="1">
            <a:spLocks noGrp="1"/>
          </p:cNvSpPr>
          <p:nvPr>
            <p:ph type="title"/>
          </p:nvPr>
        </p:nvSpPr>
        <p:spPr>
          <a:xfrm>
            <a:off x="361360" y="167641"/>
            <a:ext cx="11263200" cy="8407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000" b="1">
                <a:latin typeface="Lato" panose="020F0502020204030203" pitchFamily="34" charset="0"/>
              </a:rPr>
              <a:t>Compute</a:t>
            </a:r>
            <a:r>
              <a:rPr lang="en-US" sz="4000">
                <a:latin typeface="Lato" panose="020F0502020204030203" pitchFamily="34" charset="0"/>
              </a:rPr>
              <a:t> Risks and Alternative Pathways</a:t>
            </a:r>
            <a:endParaRPr lang="en-US" sz="4000" dirty="0">
              <a:latin typeface="Lato" panose="020F0502020204030203" pitchFamily="34" charset="0"/>
            </a:endParaRPr>
          </a:p>
        </p:txBody>
      </p:sp>
      <p:sp>
        <p:nvSpPr>
          <p:cNvPr id="219" name="Google Shape;219;p28"/>
          <p:cNvSpPr txBox="1">
            <a:spLocks noGrp="1"/>
          </p:cNvSpPr>
          <p:nvPr>
            <p:ph type="body" idx="1"/>
          </p:nvPr>
        </p:nvSpPr>
        <p:spPr>
          <a:xfrm>
            <a:off x="495299" y="1499870"/>
            <a:ext cx="6003657" cy="4667100"/>
          </a:xfrm>
          <a:prstGeom prst="rect">
            <a:avLst/>
          </a:prstGeom>
          <a:noFill/>
          <a:ln>
            <a:noFill/>
          </a:ln>
        </p:spPr>
        <p:txBody>
          <a:bodyPr spcFirstLastPara="1" wrap="square" lIns="91425" tIns="45700" rIns="91425" bIns="45700" anchor="t" anchorCtr="0">
            <a:noAutofit/>
          </a:bodyPr>
          <a:lstStyle/>
          <a:p>
            <a:pPr marL="31750" marR="0" lvl="0" indent="0" algn="l" rtl="0">
              <a:lnSpc>
                <a:spcPct val="90000"/>
              </a:lnSpc>
              <a:spcBef>
                <a:spcPts val="0"/>
              </a:spcBef>
              <a:spcAft>
                <a:spcPts val="0"/>
              </a:spcAft>
              <a:buSzPts val="3100"/>
              <a:buNone/>
            </a:pPr>
            <a:r>
              <a:rPr lang="en-US" sz="2700">
                <a:highlight>
                  <a:schemeClr val="lt1"/>
                </a:highlight>
              </a:rPr>
              <a:t>SAFER will use massive, high quality data and advanced algorithms</a:t>
            </a:r>
          </a:p>
          <a:p>
            <a:pPr marL="31750" marR="0" lvl="0" indent="0" algn="l" rtl="0">
              <a:lnSpc>
                <a:spcPct val="90000"/>
              </a:lnSpc>
              <a:spcBef>
                <a:spcPts val="0"/>
              </a:spcBef>
              <a:spcAft>
                <a:spcPts val="0"/>
              </a:spcAft>
              <a:buSzPts val="3100"/>
              <a:buNone/>
            </a:pPr>
            <a:endParaRPr lang="en-US" sz="2700">
              <a:highlight>
                <a:schemeClr val="lt1"/>
              </a:highlight>
            </a:endParaRPr>
          </a:p>
          <a:p>
            <a:pPr marL="31750" marR="0" lvl="0" indent="0" algn="l" rtl="0">
              <a:lnSpc>
                <a:spcPct val="90000"/>
              </a:lnSpc>
              <a:spcBef>
                <a:spcPts val="0"/>
              </a:spcBef>
              <a:spcAft>
                <a:spcPts val="0"/>
              </a:spcAft>
              <a:buSzPts val="3100"/>
              <a:buNone/>
            </a:pPr>
            <a:endParaRPr lang="en-US" sz="2700" dirty="0">
              <a:highlight>
                <a:schemeClr val="lt1"/>
              </a:highlight>
            </a:endParaRPr>
          </a:p>
        </p:txBody>
      </p:sp>
      <p:sp>
        <p:nvSpPr>
          <p:cNvPr id="6" name="Google Shape;217;p28">
            <a:extLst>
              <a:ext uri="{FF2B5EF4-FFF2-40B4-BE49-F238E27FC236}">
                <a16:creationId xmlns:a16="http://schemas.microsoft.com/office/drawing/2014/main" id="{11275D6A-30A8-44FD-B7A5-58B8AE3F5D23}"/>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mtClean="0">
                <a:latin typeface="Lato" panose="020F0502020204030203" pitchFamily="34" charset="0"/>
              </a:rPr>
              <a:t>14</a:t>
            </a:fld>
            <a:endParaRPr lang="en-US">
              <a:latin typeface="Lato" panose="020F0502020204030203" pitchFamily="34" charset="0"/>
            </a:endParaRPr>
          </a:p>
        </p:txBody>
      </p:sp>
      <p:graphicFrame>
        <p:nvGraphicFramePr>
          <p:cNvPr id="5" name="Table 4">
            <a:extLst>
              <a:ext uri="{FF2B5EF4-FFF2-40B4-BE49-F238E27FC236}">
                <a16:creationId xmlns:a16="http://schemas.microsoft.com/office/drawing/2014/main" id="{F4871809-BEBF-E44B-BEB7-5D8CC2A0BBB2}"/>
              </a:ext>
            </a:extLst>
          </p:cNvPr>
          <p:cNvGraphicFramePr>
            <a:graphicFrameLocks noGrp="1"/>
          </p:cNvGraphicFramePr>
          <p:nvPr>
            <p:extLst/>
          </p:nvPr>
        </p:nvGraphicFramePr>
        <p:xfrm>
          <a:off x="1031029" y="2429999"/>
          <a:ext cx="3905522" cy="4277536"/>
        </p:xfrm>
        <a:graphic>
          <a:graphicData uri="http://schemas.openxmlformats.org/drawingml/2006/table">
            <a:tbl>
              <a:tblPr firstRow="1" firstCol="1" bandRow="1">
                <a:tableStyleId>{5C22544A-7EE6-4342-B048-85BDC9FD1C3A}</a:tableStyleId>
              </a:tblPr>
              <a:tblGrid>
                <a:gridCol w="1349180">
                  <a:extLst>
                    <a:ext uri="{9D8B030D-6E8A-4147-A177-3AD203B41FA5}">
                      <a16:colId xmlns:a16="http://schemas.microsoft.com/office/drawing/2014/main" val="3796974448"/>
                    </a:ext>
                  </a:extLst>
                </a:gridCol>
                <a:gridCol w="1848891">
                  <a:extLst>
                    <a:ext uri="{9D8B030D-6E8A-4147-A177-3AD203B41FA5}">
                      <a16:colId xmlns:a16="http://schemas.microsoft.com/office/drawing/2014/main" val="4163711015"/>
                    </a:ext>
                  </a:extLst>
                </a:gridCol>
                <a:gridCol w="707451">
                  <a:extLst>
                    <a:ext uri="{9D8B030D-6E8A-4147-A177-3AD203B41FA5}">
                      <a16:colId xmlns:a16="http://schemas.microsoft.com/office/drawing/2014/main" val="1323025607"/>
                    </a:ext>
                  </a:extLst>
                </a:gridCol>
              </a:tblGrid>
              <a:tr h="284830">
                <a:tc>
                  <a:txBody>
                    <a:bodyPr/>
                    <a:lstStyle/>
                    <a:p>
                      <a:pPr marL="0" marR="0">
                        <a:lnSpc>
                          <a:spcPct val="115000"/>
                        </a:lnSpc>
                        <a:spcBef>
                          <a:spcPts val="0"/>
                        </a:spcBef>
                        <a:spcAft>
                          <a:spcPts val="0"/>
                        </a:spcAft>
                      </a:pPr>
                      <a:r>
                        <a:rPr lang="en-US" sz="900" dirty="0">
                          <a:effectLst/>
                        </a:rPr>
                        <a:t>Data Provider</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dirty="0">
                          <a:effectLst/>
                        </a:rPr>
                        <a:t>Data Type and #Records</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dirty="0">
                          <a:effectLst/>
                        </a:rPr>
                        <a:t>Years Covered</a:t>
                      </a:r>
                      <a:endParaRPr lang="en-US" sz="1000" dirty="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3728115074"/>
                  </a:ext>
                </a:extLst>
              </a:tr>
              <a:tr h="291493">
                <a:tc>
                  <a:txBody>
                    <a:bodyPr/>
                    <a:lstStyle/>
                    <a:p>
                      <a:pPr marL="0" marR="0">
                        <a:lnSpc>
                          <a:spcPct val="115000"/>
                        </a:lnSpc>
                        <a:spcBef>
                          <a:spcPts val="0"/>
                        </a:spcBef>
                        <a:spcAft>
                          <a:spcPts val="0"/>
                        </a:spcAft>
                      </a:pPr>
                      <a:r>
                        <a:rPr lang="en-US" sz="900" dirty="0">
                          <a:effectLst/>
                        </a:rPr>
                        <a:t>BGT</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172M Jobs, 16k skills, resume data</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2007-2019</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3122218518"/>
                  </a:ext>
                </a:extLst>
              </a:tr>
              <a:tr h="433592">
                <a:tc>
                  <a:txBody>
                    <a:bodyPr/>
                    <a:lstStyle/>
                    <a:p>
                      <a:pPr marL="0" marR="0">
                        <a:lnSpc>
                          <a:spcPct val="115000"/>
                        </a:lnSpc>
                        <a:spcBef>
                          <a:spcPts val="0"/>
                        </a:spcBef>
                        <a:spcAft>
                          <a:spcPts val="0"/>
                        </a:spcAft>
                      </a:pPr>
                      <a:r>
                        <a:rPr lang="en-US" sz="900" dirty="0">
                          <a:effectLst/>
                        </a:rPr>
                        <a:t>EMSI</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192M Jobs, 29k skills, career and resume data</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Sep 2016-Jan 2020</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4033913732"/>
                  </a:ext>
                </a:extLst>
              </a:tr>
              <a:tr h="291493">
                <a:tc>
                  <a:txBody>
                    <a:bodyPr/>
                    <a:lstStyle/>
                    <a:p>
                      <a:pPr marL="0" marR="0">
                        <a:lnSpc>
                          <a:spcPct val="115000"/>
                        </a:lnSpc>
                        <a:spcBef>
                          <a:spcPts val="0"/>
                        </a:spcBef>
                        <a:spcAft>
                          <a:spcPts val="0"/>
                        </a:spcAft>
                      </a:pPr>
                      <a:r>
                        <a:rPr lang="en-US" sz="900" dirty="0" err="1">
                          <a:effectLst/>
                        </a:rPr>
                        <a:t>NLx</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2.4M/100M Jobs, 300k Employers</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2017-2018</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948608611"/>
                  </a:ext>
                </a:extLst>
              </a:tr>
              <a:tr h="731118">
                <a:tc>
                  <a:txBody>
                    <a:bodyPr/>
                    <a:lstStyle/>
                    <a:p>
                      <a:pPr marL="0" marR="0">
                        <a:lnSpc>
                          <a:spcPct val="115000"/>
                        </a:lnSpc>
                        <a:spcBef>
                          <a:spcPts val="0"/>
                        </a:spcBef>
                        <a:spcAft>
                          <a:spcPts val="0"/>
                        </a:spcAft>
                      </a:pPr>
                      <a:r>
                        <a:rPr lang="en-US" sz="900" dirty="0">
                          <a:effectLst/>
                        </a:rPr>
                        <a:t>Longitudinal Employer Household Dynamics (LEHD)</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Administrative, all US formal labor force aggregated data by county/6-digit industry</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1990-2019</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1369662629"/>
                  </a:ext>
                </a:extLst>
              </a:tr>
              <a:tr h="443736">
                <a:tc>
                  <a:txBody>
                    <a:bodyPr/>
                    <a:lstStyle/>
                    <a:p>
                      <a:pPr marL="0" marR="0">
                        <a:lnSpc>
                          <a:spcPct val="115000"/>
                        </a:lnSpc>
                        <a:spcBef>
                          <a:spcPts val="0"/>
                        </a:spcBef>
                        <a:spcAft>
                          <a:spcPts val="0"/>
                        </a:spcAft>
                      </a:pPr>
                      <a:r>
                        <a:rPr lang="en-US" sz="900" dirty="0">
                          <a:effectLst/>
                        </a:rPr>
                        <a:t>Monthly Current Population Survey (CPS)</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Survey (micro-data available), 60,000 households monthly</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1990-2020</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2823669911"/>
                  </a:ext>
                </a:extLst>
              </a:tr>
              <a:tr h="582356">
                <a:tc>
                  <a:txBody>
                    <a:bodyPr/>
                    <a:lstStyle/>
                    <a:p>
                      <a:pPr marL="0" marR="0">
                        <a:lnSpc>
                          <a:spcPct val="115000"/>
                        </a:lnSpc>
                        <a:spcBef>
                          <a:spcPts val="0"/>
                        </a:spcBef>
                        <a:spcAft>
                          <a:spcPts val="0"/>
                        </a:spcAft>
                      </a:pPr>
                      <a:r>
                        <a:rPr lang="en-US" sz="900" dirty="0">
                          <a:effectLst/>
                        </a:rPr>
                        <a:t>Occupational and Employment Statistics (OES)</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Survey-based, 800 occupations by state by year, job characteristics</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2012-2019</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3402040025"/>
                  </a:ext>
                </a:extLst>
              </a:tr>
              <a:tr h="582356">
                <a:tc>
                  <a:txBody>
                    <a:bodyPr/>
                    <a:lstStyle/>
                    <a:p>
                      <a:pPr marL="0" marR="0">
                        <a:lnSpc>
                          <a:spcPct val="115000"/>
                        </a:lnSpc>
                        <a:spcBef>
                          <a:spcPts val="0"/>
                        </a:spcBef>
                        <a:spcAft>
                          <a:spcPts val="0"/>
                        </a:spcAft>
                      </a:pPr>
                      <a:r>
                        <a:rPr lang="en-US" sz="900">
                          <a:effectLst/>
                        </a:rPr>
                        <a:t>Occupational Information Network (O*Net)</a:t>
                      </a:r>
                      <a:endParaRPr lang="en-US" sz="100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dirty="0">
                          <a:effectLst/>
                        </a:rPr>
                        <a:t>Survey-based, characteristics of 1000 occupations, national level</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a:effectLst/>
                        </a:rPr>
                        <a:t>2003-2010</a:t>
                      </a:r>
                      <a:endParaRPr lang="en-US" sz="100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3129559720"/>
                  </a:ext>
                </a:extLst>
              </a:tr>
              <a:tr h="582356">
                <a:tc>
                  <a:txBody>
                    <a:bodyPr/>
                    <a:lstStyle/>
                    <a:p>
                      <a:pPr marL="0" marR="0">
                        <a:lnSpc>
                          <a:spcPct val="115000"/>
                        </a:lnSpc>
                        <a:spcBef>
                          <a:spcPts val="0"/>
                        </a:spcBef>
                        <a:spcAft>
                          <a:spcPts val="0"/>
                        </a:spcAft>
                      </a:pPr>
                      <a:r>
                        <a:rPr lang="en-US" sz="900" dirty="0">
                          <a:effectLst/>
                        </a:rPr>
                        <a:t>Job Openings and Labor Turnover Survey (JOLTS)</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dirty="0">
                          <a:effectLst/>
                        </a:rPr>
                        <a:t>Survey-based, national, annual, at 6-digit industry</a:t>
                      </a:r>
                      <a:endParaRPr lang="en-US" sz="1000" dirty="0">
                        <a:effectLst/>
                        <a:latin typeface="Arial" panose="020B0604020202020204" pitchFamily="34" charset="0"/>
                        <a:ea typeface="SimSun" panose="02010600030101010101" pitchFamily="2" charset="-122"/>
                      </a:endParaRPr>
                    </a:p>
                  </a:txBody>
                  <a:tcPr marL="67012" marR="67012" marT="0" marB="0" anchor="ctr"/>
                </a:tc>
                <a:tc>
                  <a:txBody>
                    <a:bodyPr/>
                    <a:lstStyle/>
                    <a:p>
                      <a:pPr marL="0" marR="0">
                        <a:lnSpc>
                          <a:spcPct val="115000"/>
                        </a:lnSpc>
                        <a:spcBef>
                          <a:spcPts val="0"/>
                        </a:spcBef>
                        <a:spcAft>
                          <a:spcPts val="0"/>
                        </a:spcAft>
                      </a:pPr>
                      <a:r>
                        <a:rPr lang="en-US" sz="900" dirty="0">
                          <a:effectLst/>
                        </a:rPr>
                        <a:t>2006-2019</a:t>
                      </a:r>
                      <a:endParaRPr lang="en-US" sz="1000" dirty="0">
                        <a:effectLst/>
                        <a:latin typeface="Arial" panose="020B0604020202020204" pitchFamily="34" charset="0"/>
                        <a:ea typeface="SimSun" panose="02010600030101010101" pitchFamily="2" charset="-122"/>
                      </a:endParaRPr>
                    </a:p>
                  </a:txBody>
                  <a:tcPr marL="67012" marR="67012" marT="0" marB="0" anchor="ctr"/>
                </a:tc>
                <a:extLst>
                  <a:ext uri="{0D108BD9-81ED-4DB2-BD59-A6C34878D82A}">
                    <a16:rowId xmlns:a16="http://schemas.microsoft.com/office/drawing/2014/main" val="403581126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5"/>
          <p:cNvSpPr txBox="1"/>
          <p:nvPr/>
        </p:nvSpPr>
        <p:spPr>
          <a:xfrm>
            <a:off x="57670" y="0"/>
            <a:ext cx="11752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b="1" dirty="0">
                <a:solidFill>
                  <a:schemeClr val="dk1"/>
                </a:solidFill>
                <a:latin typeface="Lato" panose="020F0502020204030203" pitchFamily="34" charset="0"/>
                <a:ea typeface="Calibri"/>
                <a:cs typeface="Calibri"/>
                <a:sym typeface="Calibri"/>
              </a:rPr>
              <a:t>Contextualize</a:t>
            </a:r>
            <a:r>
              <a:rPr lang="en-US" sz="4000" dirty="0">
                <a:solidFill>
                  <a:schemeClr val="dk1"/>
                </a:solidFill>
                <a:latin typeface="Lato" panose="020F0502020204030203" pitchFamily="34" charset="0"/>
                <a:ea typeface="Calibri"/>
                <a:cs typeface="Calibri"/>
                <a:sym typeface="Calibri"/>
              </a:rPr>
              <a:t>: Scale Up Situational Awareness </a:t>
            </a:r>
            <a:endParaRPr sz="1200" dirty="0">
              <a:latin typeface="Lato" panose="020F0502020204030203" pitchFamily="34" charset="0"/>
            </a:endParaRPr>
          </a:p>
        </p:txBody>
      </p:sp>
      <p:sp>
        <p:nvSpPr>
          <p:cNvPr id="5" name="Google Shape;217;p28">
            <a:extLst>
              <a:ext uri="{FF2B5EF4-FFF2-40B4-BE49-F238E27FC236}">
                <a16:creationId xmlns:a16="http://schemas.microsoft.com/office/drawing/2014/main" id="{615644D7-C936-4E25-911A-508F1E32E7F3}"/>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15</a:t>
            </a:fld>
            <a:endParaRPr>
              <a:latin typeface="Lato" panose="020F0502020204030203" pitchFamily="34" charset="0"/>
            </a:endParaRPr>
          </a:p>
        </p:txBody>
      </p:sp>
      <p:pic>
        <p:nvPicPr>
          <p:cNvPr id="3" name="Picture 2">
            <a:extLst>
              <a:ext uri="{FF2B5EF4-FFF2-40B4-BE49-F238E27FC236}">
                <a16:creationId xmlns:a16="http://schemas.microsoft.com/office/drawing/2014/main" id="{CB51521F-EEB0-4683-A2FF-B5470DA12D15}"/>
              </a:ext>
            </a:extLst>
          </p:cNvPr>
          <p:cNvPicPr>
            <a:picLocks noChangeAspect="1"/>
          </p:cNvPicPr>
          <p:nvPr/>
        </p:nvPicPr>
        <p:blipFill>
          <a:blip r:embed="rId3"/>
          <a:stretch>
            <a:fillRect/>
          </a:stretch>
        </p:blipFill>
        <p:spPr>
          <a:xfrm>
            <a:off x="306161" y="1378631"/>
            <a:ext cx="11413892" cy="41007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a:stretch/>
        </p:blipFill>
        <p:spPr>
          <a:xfrm>
            <a:off x="391996" y="3598632"/>
            <a:ext cx="4002771" cy="2334936"/>
          </a:xfrm>
          <a:prstGeom prst="rect">
            <a:avLst/>
          </a:prstGeom>
          <a:noFill/>
          <a:ln>
            <a:noFill/>
          </a:ln>
        </p:spPr>
      </p:pic>
      <p:pic>
        <p:nvPicPr>
          <p:cNvPr id="161" name="Google Shape;161;p22"/>
          <p:cNvPicPr preferRelativeResize="0"/>
          <p:nvPr/>
        </p:nvPicPr>
        <p:blipFill rotWithShape="1">
          <a:blip r:embed="rId4">
            <a:alphaModFix/>
          </a:blip>
          <a:srcRect b="41731"/>
          <a:stretch/>
        </p:blipFill>
        <p:spPr>
          <a:xfrm>
            <a:off x="364106" y="671808"/>
            <a:ext cx="4002771" cy="1120232"/>
          </a:xfrm>
          <a:prstGeom prst="rect">
            <a:avLst/>
          </a:prstGeom>
          <a:noFill/>
          <a:ln>
            <a:noFill/>
          </a:ln>
          <a:effectLst>
            <a:outerShdw blurRad="50800" dist="38100" dir="2700000" algn="tl" rotWithShape="0">
              <a:srgbClr val="000000">
                <a:alpha val="40000"/>
              </a:srgbClr>
            </a:outerShdw>
          </a:effectLst>
        </p:spPr>
      </p:pic>
      <p:pic>
        <p:nvPicPr>
          <p:cNvPr id="162" name="Google Shape;162;p22"/>
          <p:cNvPicPr preferRelativeResize="0"/>
          <p:nvPr/>
        </p:nvPicPr>
        <p:blipFill rotWithShape="1">
          <a:blip r:embed="rId5">
            <a:alphaModFix/>
          </a:blip>
          <a:srcRect/>
          <a:stretch/>
        </p:blipFill>
        <p:spPr>
          <a:xfrm>
            <a:off x="589738" y="2490962"/>
            <a:ext cx="3805029" cy="599217"/>
          </a:xfrm>
          <a:prstGeom prst="rect">
            <a:avLst/>
          </a:prstGeom>
          <a:noFill/>
          <a:ln>
            <a:noFill/>
          </a:ln>
        </p:spPr>
      </p:pic>
      <p:sp>
        <p:nvSpPr>
          <p:cNvPr id="165" name="Google Shape;165;p22"/>
          <p:cNvSpPr txBox="1"/>
          <p:nvPr/>
        </p:nvSpPr>
        <p:spPr>
          <a:xfrm>
            <a:off x="391996" y="5933568"/>
            <a:ext cx="4002771" cy="509469"/>
          </a:xfrm>
          <a:prstGeom prst="rect">
            <a:avLst/>
          </a:prstGeom>
          <a:solidFill>
            <a:schemeClr val="accent4">
              <a:lumMod val="20000"/>
              <a:lumOff val="80000"/>
              <a:alpha val="49804"/>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tx1"/>
                </a:solidFill>
                <a:latin typeface="Calibri"/>
                <a:ea typeface="Calibri"/>
                <a:cs typeface="Calibri"/>
                <a:sym typeface="Calibri"/>
              </a:rPr>
              <a:t>Libraries &amp; Museums</a:t>
            </a:r>
            <a:endParaRPr sz="2000" b="1" dirty="0">
              <a:solidFill>
                <a:schemeClr val="tx1"/>
              </a:solidFill>
              <a:latin typeface="Calibri"/>
              <a:ea typeface="Calibri"/>
              <a:cs typeface="Calibri"/>
              <a:sym typeface="Calibri"/>
            </a:endParaRPr>
          </a:p>
        </p:txBody>
      </p:sp>
      <p:sp>
        <p:nvSpPr>
          <p:cNvPr id="5" name="TextBox 4">
            <a:extLst>
              <a:ext uri="{FF2B5EF4-FFF2-40B4-BE49-F238E27FC236}">
                <a16:creationId xmlns:a16="http://schemas.microsoft.com/office/drawing/2014/main" id="{3CF02015-A2C8-624A-95C9-C03642F037EE}"/>
              </a:ext>
            </a:extLst>
          </p:cNvPr>
          <p:cNvSpPr txBox="1"/>
          <p:nvPr/>
        </p:nvSpPr>
        <p:spPr>
          <a:xfrm>
            <a:off x="5858419" y="700035"/>
            <a:ext cx="263405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Lato" panose="020F0502020204030203" pitchFamily="34" charset="0"/>
              </a:rPr>
              <a:t>30/300 coaches</a:t>
            </a:r>
          </a:p>
          <a:p>
            <a:pPr marL="285750" indent="-285750">
              <a:buFont typeface="Arial" panose="020B0604020202020204" pitchFamily="34" charset="0"/>
              <a:buChar char="•"/>
            </a:pPr>
            <a:r>
              <a:rPr lang="en-US" sz="2400" dirty="0">
                <a:latin typeface="Lato" panose="020F0502020204030203" pitchFamily="34" charset="0"/>
              </a:rPr>
              <a:t>3,000 workers</a:t>
            </a:r>
          </a:p>
        </p:txBody>
      </p:sp>
      <p:sp>
        <p:nvSpPr>
          <p:cNvPr id="6" name="Right Arrow 5">
            <a:extLst>
              <a:ext uri="{FF2B5EF4-FFF2-40B4-BE49-F238E27FC236}">
                <a16:creationId xmlns:a16="http://schemas.microsoft.com/office/drawing/2014/main" id="{0CD22871-3F7F-2A40-A76E-FF71E2C4CBB5}"/>
              </a:ext>
            </a:extLst>
          </p:cNvPr>
          <p:cNvSpPr/>
          <p:nvPr/>
        </p:nvSpPr>
        <p:spPr>
          <a:xfrm>
            <a:off x="4692835" y="1128156"/>
            <a:ext cx="1033153"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1D1F583-6582-9949-BB48-A084F3D00027}"/>
              </a:ext>
            </a:extLst>
          </p:cNvPr>
          <p:cNvSpPr txBox="1"/>
          <p:nvPr/>
        </p:nvSpPr>
        <p:spPr>
          <a:xfrm>
            <a:off x="5858419" y="2436126"/>
            <a:ext cx="2420856"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Lato" panose="020F0502020204030203" pitchFamily="34" charset="0"/>
              </a:rPr>
              <a:t>50 coaches</a:t>
            </a:r>
          </a:p>
          <a:p>
            <a:pPr marL="285750" indent="-285750">
              <a:buFont typeface="Arial" panose="020B0604020202020204" pitchFamily="34" charset="0"/>
              <a:buChar char="•"/>
            </a:pPr>
            <a:r>
              <a:rPr lang="en-US" sz="2400" dirty="0">
                <a:latin typeface="Lato" panose="020F0502020204030203" pitchFamily="34" charset="0"/>
              </a:rPr>
              <a:t>5,000 workers</a:t>
            </a:r>
          </a:p>
        </p:txBody>
      </p:sp>
      <p:sp>
        <p:nvSpPr>
          <p:cNvPr id="27" name="Right Arrow 26">
            <a:extLst>
              <a:ext uri="{FF2B5EF4-FFF2-40B4-BE49-F238E27FC236}">
                <a16:creationId xmlns:a16="http://schemas.microsoft.com/office/drawing/2014/main" id="{658D7B9A-1A5B-D645-BFC1-254E23A4D373}"/>
              </a:ext>
            </a:extLst>
          </p:cNvPr>
          <p:cNvSpPr/>
          <p:nvPr/>
        </p:nvSpPr>
        <p:spPr>
          <a:xfrm>
            <a:off x="4692141" y="2793296"/>
            <a:ext cx="1033153"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4BE87F-4C3C-4643-8326-229A27FE6041}"/>
              </a:ext>
            </a:extLst>
          </p:cNvPr>
          <p:cNvSpPr/>
          <p:nvPr/>
        </p:nvSpPr>
        <p:spPr>
          <a:xfrm>
            <a:off x="8881457" y="4082116"/>
            <a:ext cx="3654333" cy="1200329"/>
          </a:xfrm>
          <a:prstGeom prst="rect">
            <a:avLst/>
          </a:prstGeom>
          <a:noFill/>
        </p:spPr>
        <p:txBody>
          <a:bodyPr wrap="square" rtlCol="0">
            <a:spAutoFit/>
          </a:bodyPr>
          <a:lstStyle/>
          <a:p>
            <a:pPr marL="233363" indent="-233363">
              <a:buFont typeface="Arial" panose="020B0604020202020204" pitchFamily="34" charset="0"/>
              <a:buChar char="•"/>
            </a:pPr>
            <a:r>
              <a:rPr lang="en-US" sz="2400" dirty="0">
                <a:latin typeface="Lato" panose="020F0502020204030203" pitchFamily="34" charset="0"/>
                <a:sym typeface="Calibri"/>
              </a:rPr>
              <a:t>57,000 Libraries</a:t>
            </a:r>
          </a:p>
          <a:p>
            <a:pPr marL="233363" indent="-233363">
              <a:buFont typeface="Arial" panose="020B0604020202020204" pitchFamily="34" charset="0"/>
              <a:buChar char="•"/>
            </a:pPr>
            <a:r>
              <a:rPr lang="en-US" sz="2400" dirty="0">
                <a:latin typeface="Lato" panose="020F0502020204030203" pitchFamily="34" charset="0"/>
                <a:sym typeface="Calibri"/>
              </a:rPr>
              <a:t>75 Million Museum Visitors Annually</a:t>
            </a:r>
          </a:p>
        </p:txBody>
      </p:sp>
      <p:sp>
        <p:nvSpPr>
          <p:cNvPr id="28" name="Right Arrow 27">
            <a:extLst>
              <a:ext uri="{FF2B5EF4-FFF2-40B4-BE49-F238E27FC236}">
                <a16:creationId xmlns:a16="http://schemas.microsoft.com/office/drawing/2014/main" id="{87F2220B-7FCA-0A49-89FD-2C3A23B9DF04}"/>
              </a:ext>
            </a:extLst>
          </p:cNvPr>
          <p:cNvSpPr/>
          <p:nvPr/>
        </p:nvSpPr>
        <p:spPr>
          <a:xfrm>
            <a:off x="4692141" y="4828246"/>
            <a:ext cx="1033153" cy="296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DA87E3D-0196-DF44-AA6E-2B6418F3A326}"/>
              </a:ext>
            </a:extLst>
          </p:cNvPr>
          <p:cNvSpPr txBox="1"/>
          <p:nvPr/>
        </p:nvSpPr>
        <p:spPr>
          <a:xfrm>
            <a:off x="8881457" y="2436126"/>
            <a:ext cx="3125191" cy="830997"/>
          </a:xfrm>
          <a:prstGeom prst="rect">
            <a:avLst/>
          </a:prstGeom>
          <a:noFill/>
        </p:spPr>
        <p:txBody>
          <a:bodyPr wrap="square" rtlCol="0">
            <a:spAutoFit/>
          </a:bodyPr>
          <a:lstStyle/>
          <a:p>
            <a:pPr marL="233363" indent="-233363">
              <a:buFont typeface="Arial" panose="020B0604020202020204" pitchFamily="34" charset="0"/>
              <a:buChar char="•"/>
            </a:pPr>
            <a:r>
              <a:rPr lang="en-US" sz="2400" dirty="0">
                <a:solidFill>
                  <a:schemeClr val="dk1"/>
                </a:solidFill>
                <a:latin typeface="Lato" panose="020F0502020204030203" pitchFamily="34" charset="0"/>
                <a:ea typeface="Calibri"/>
                <a:cs typeface="Calibri"/>
                <a:sym typeface="Calibri"/>
              </a:rPr>
              <a:t>900,000 employees</a:t>
            </a:r>
          </a:p>
          <a:p>
            <a:pPr marL="233363" indent="-233363">
              <a:buFont typeface="Arial" panose="020B0604020202020204" pitchFamily="34" charset="0"/>
              <a:buChar char="•"/>
            </a:pPr>
            <a:r>
              <a:rPr lang="en-US" sz="2400" dirty="0">
                <a:solidFill>
                  <a:schemeClr val="dk1"/>
                </a:solidFill>
                <a:latin typeface="Lato" panose="020F0502020204030203" pitchFamily="34" charset="0"/>
                <a:ea typeface="Calibri"/>
                <a:cs typeface="Calibri"/>
                <a:sym typeface="Calibri"/>
              </a:rPr>
              <a:t>30 employers </a:t>
            </a:r>
            <a:endParaRPr lang="en-US" sz="2400" dirty="0">
              <a:latin typeface="Lato" panose="020F0502020204030203" pitchFamily="34" charset="0"/>
            </a:endParaRPr>
          </a:p>
        </p:txBody>
      </p:sp>
      <p:sp>
        <p:nvSpPr>
          <p:cNvPr id="30" name="TextBox 29">
            <a:extLst>
              <a:ext uri="{FF2B5EF4-FFF2-40B4-BE49-F238E27FC236}">
                <a16:creationId xmlns:a16="http://schemas.microsoft.com/office/drawing/2014/main" id="{ABCA4584-29C9-4A40-8C21-D80FFC127562}"/>
              </a:ext>
            </a:extLst>
          </p:cNvPr>
          <p:cNvSpPr txBox="1"/>
          <p:nvPr/>
        </p:nvSpPr>
        <p:spPr>
          <a:xfrm>
            <a:off x="8881457" y="713419"/>
            <a:ext cx="2634054" cy="1200329"/>
          </a:xfrm>
          <a:prstGeom prst="rect">
            <a:avLst/>
          </a:prstGeom>
          <a:noFill/>
        </p:spPr>
        <p:txBody>
          <a:bodyPr wrap="square" rtlCol="0">
            <a:spAutoFit/>
          </a:bodyPr>
          <a:lstStyle/>
          <a:p>
            <a:pPr marL="233363" indent="-233363">
              <a:buFont typeface="Arial" panose="020B0604020202020204" pitchFamily="34" charset="0"/>
              <a:buChar char="•"/>
            </a:pPr>
            <a:r>
              <a:rPr lang="en-US" sz="2400" dirty="0">
                <a:solidFill>
                  <a:schemeClr val="dk1"/>
                </a:solidFill>
                <a:latin typeface="Lato" panose="020F0502020204030203" pitchFamily="34" charset="0"/>
                <a:ea typeface="Calibri"/>
                <a:cs typeface="Calibri"/>
                <a:sym typeface="Calibri"/>
              </a:rPr>
              <a:t>29 States via Skillful State Network</a:t>
            </a:r>
            <a:endParaRPr lang="en-US" sz="2400" dirty="0">
              <a:latin typeface="Lato" panose="020F0502020204030203" pitchFamily="34" charset="0"/>
            </a:endParaRPr>
          </a:p>
        </p:txBody>
      </p:sp>
      <p:sp>
        <p:nvSpPr>
          <p:cNvPr id="31" name="TextBox 30">
            <a:extLst>
              <a:ext uri="{FF2B5EF4-FFF2-40B4-BE49-F238E27FC236}">
                <a16:creationId xmlns:a16="http://schemas.microsoft.com/office/drawing/2014/main" id="{778FFFBD-9294-6140-81C6-42D38D75CCB8}"/>
              </a:ext>
            </a:extLst>
          </p:cNvPr>
          <p:cNvSpPr txBox="1"/>
          <p:nvPr/>
        </p:nvSpPr>
        <p:spPr>
          <a:xfrm>
            <a:off x="5858419" y="4082116"/>
            <a:ext cx="275488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Lato" panose="020F0502020204030203" pitchFamily="34" charset="0"/>
              </a:rPr>
              <a:t>MCP Library</a:t>
            </a:r>
          </a:p>
          <a:p>
            <a:pPr marL="285750" indent="-285750">
              <a:buFont typeface="Arial" panose="020B0604020202020204" pitchFamily="34" charset="0"/>
              <a:buChar char="•"/>
            </a:pPr>
            <a:r>
              <a:rPr lang="en-US" sz="2400" dirty="0" err="1">
                <a:latin typeface="Lato" panose="020F0502020204030203" pitchFamily="34" charset="0"/>
              </a:rPr>
              <a:t>WonderLab</a:t>
            </a:r>
            <a:endParaRPr lang="en-US" sz="2400" dirty="0">
              <a:latin typeface="Lato" panose="020F0502020204030203" pitchFamily="34" charset="0"/>
            </a:endParaRPr>
          </a:p>
          <a:p>
            <a:pPr marL="285750" indent="-285750">
              <a:buFont typeface="Arial" panose="020B0604020202020204" pitchFamily="34" charset="0"/>
              <a:buChar char="•"/>
            </a:pPr>
            <a:r>
              <a:rPr lang="en-US" sz="2400" dirty="0">
                <a:latin typeface="Lato" panose="020F0502020204030203" pitchFamily="34" charset="0"/>
              </a:rPr>
              <a:t>New York Hall of Science</a:t>
            </a:r>
          </a:p>
        </p:txBody>
      </p:sp>
      <p:sp>
        <p:nvSpPr>
          <p:cNvPr id="10" name="TextBox 9">
            <a:extLst>
              <a:ext uri="{FF2B5EF4-FFF2-40B4-BE49-F238E27FC236}">
                <a16:creationId xmlns:a16="http://schemas.microsoft.com/office/drawing/2014/main" id="{3AE635C4-E1AD-2B44-AF63-4CEA6AA392A8}"/>
              </a:ext>
            </a:extLst>
          </p:cNvPr>
          <p:cNvSpPr txBox="1"/>
          <p:nvPr/>
        </p:nvSpPr>
        <p:spPr>
          <a:xfrm>
            <a:off x="6260882" y="132043"/>
            <a:ext cx="1346844" cy="461665"/>
          </a:xfrm>
          <a:prstGeom prst="rect">
            <a:avLst/>
          </a:prstGeom>
          <a:noFill/>
        </p:spPr>
        <p:txBody>
          <a:bodyPr wrap="none" rtlCol="0">
            <a:spAutoFit/>
          </a:bodyPr>
          <a:lstStyle/>
          <a:p>
            <a:r>
              <a:rPr lang="en-US" sz="2400" b="1" dirty="0">
                <a:solidFill>
                  <a:srgbClr val="0070C0"/>
                </a:solidFill>
              </a:rPr>
              <a:t>Phase II</a:t>
            </a:r>
          </a:p>
        </p:txBody>
      </p:sp>
      <p:sp>
        <p:nvSpPr>
          <p:cNvPr id="33" name="TextBox 32">
            <a:extLst>
              <a:ext uri="{FF2B5EF4-FFF2-40B4-BE49-F238E27FC236}">
                <a16:creationId xmlns:a16="http://schemas.microsoft.com/office/drawing/2014/main" id="{5E202F98-9884-6A48-977D-C850B454B073}"/>
              </a:ext>
            </a:extLst>
          </p:cNvPr>
          <p:cNvSpPr txBox="1"/>
          <p:nvPr/>
        </p:nvSpPr>
        <p:spPr>
          <a:xfrm>
            <a:off x="9373669" y="132042"/>
            <a:ext cx="1431802" cy="461665"/>
          </a:xfrm>
          <a:prstGeom prst="rect">
            <a:avLst/>
          </a:prstGeom>
          <a:noFill/>
        </p:spPr>
        <p:txBody>
          <a:bodyPr wrap="none" rtlCol="0">
            <a:spAutoFit/>
          </a:bodyPr>
          <a:lstStyle/>
          <a:p>
            <a:r>
              <a:rPr lang="en-US" sz="2400" b="1" dirty="0">
                <a:solidFill>
                  <a:srgbClr val="0070C0"/>
                </a:solidFill>
              </a:rPr>
              <a:t>Phase III</a:t>
            </a:r>
          </a:p>
        </p:txBody>
      </p:sp>
      <p:sp>
        <p:nvSpPr>
          <p:cNvPr id="18" name="Google Shape;217;p28">
            <a:extLst>
              <a:ext uri="{FF2B5EF4-FFF2-40B4-BE49-F238E27FC236}">
                <a16:creationId xmlns:a16="http://schemas.microsoft.com/office/drawing/2014/main" id="{FD29DE4A-592F-4408-8178-7C447F8A8C45}"/>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16</a:t>
            </a:fld>
            <a:endParaRPr>
              <a:latin typeface="Lato" panose="020F0502020204030203" pitchFamily="34" charset="0"/>
            </a:endParaRPr>
          </a:p>
        </p:txBody>
      </p:sp>
      <p:sp>
        <p:nvSpPr>
          <p:cNvPr id="19" name="Rectangle 18">
            <a:extLst>
              <a:ext uri="{FF2B5EF4-FFF2-40B4-BE49-F238E27FC236}">
                <a16:creationId xmlns:a16="http://schemas.microsoft.com/office/drawing/2014/main" id="{66C93F0A-B83E-4EFD-9648-EC66DE1250BB}"/>
              </a:ext>
            </a:extLst>
          </p:cNvPr>
          <p:cNvSpPr/>
          <p:nvPr/>
        </p:nvSpPr>
        <p:spPr>
          <a:xfrm>
            <a:off x="4868993" y="5818207"/>
            <a:ext cx="7002238" cy="400110"/>
          </a:xfrm>
          <a:prstGeom prst="rect">
            <a:avLst/>
          </a:prstGeom>
          <a:ln>
            <a:solidFill>
              <a:schemeClr val="tx1"/>
            </a:solidFill>
          </a:ln>
        </p:spPr>
        <p:txBody>
          <a:bodyPr wrap="none">
            <a:spAutoFit/>
          </a:bodyPr>
          <a:lstStyle/>
          <a:p>
            <a:pPr lvl="0" algn="ctr"/>
            <a:r>
              <a:rPr lang="en-US" sz="2000" i="1" dirty="0">
                <a:latin typeface="Calibri"/>
                <a:ea typeface="Calibri"/>
                <a:cs typeface="Calibri"/>
                <a:sym typeface="Calibri"/>
              </a:rPr>
              <a:t>General Public Awareness: 34 Million </a:t>
            </a:r>
            <a:r>
              <a:rPr lang="en-US" sz="2000" i="1" dirty="0" err="1">
                <a:latin typeface="Calibri"/>
                <a:ea typeface="Calibri"/>
                <a:cs typeface="Calibri"/>
                <a:sym typeface="Calibri"/>
              </a:rPr>
              <a:t>Emsi</a:t>
            </a:r>
            <a:r>
              <a:rPr lang="en-US" sz="2000" i="1" dirty="0">
                <a:latin typeface="Calibri"/>
                <a:ea typeface="Calibri"/>
                <a:cs typeface="Calibri"/>
                <a:sym typeface="Calibri"/>
              </a:rPr>
              <a:t> annual website visitors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up)">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4" grpId="0"/>
      <p:bldP spid="27" grpId="0" animBg="1"/>
      <p:bldP spid="7" grpId="0"/>
      <p:bldP spid="28" grpId="0" animBg="1"/>
      <p:bldP spid="29" grpId="0"/>
      <p:bldP spid="30" grpId="0"/>
      <p:bldP spid="31"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6">
            <a:extLst>
              <a:ext uri="{FF2B5EF4-FFF2-40B4-BE49-F238E27FC236}">
                <a16:creationId xmlns:a16="http://schemas.microsoft.com/office/drawing/2014/main" id="{EAC3857E-70A8-4912-BE75-55CF2DAF7575}"/>
              </a:ext>
            </a:extLst>
          </p:cNvPr>
          <p:cNvSpPr/>
          <p:nvPr/>
        </p:nvSpPr>
        <p:spPr>
          <a:xfrm>
            <a:off x="5716409" y="3732132"/>
            <a:ext cx="459554" cy="662020"/>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4" name="Right Arrow 10">
            <a:extLst>
              <a:ext uri="{FF2B5EF4-FFF2-40B4-BE49-F238E27FC236}">
                <a16:creationId xmlns:a16="http://schemas.microsoft.com/office/drawing/2014/main" id="{2CB66E2E-0FFC-43DD-96A9-5A6941693825}"/>
              </a:ext>
            </a:extLst>
          </p:cNvPr>
          <p:cNvSpPr/>
          <p:nvPr/>
        </p:nvSpPr>
        <p:spPr>
          <a:xfrm>
            <a:off x="7711259" y="5271901"/>
            <a:ext cx="907093" cy="425885"/>
          </a:xfrm>
          <a:prstGeom prst="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5" name="Right Arrow 5">
            <a:extLst>
              <a:ext uri="{FF2B5EF4-FFF2-40B4-BE49-F238E27FC236}">
                <a16:creationId xmlns:a16="http://schemas.microsoft.com/office/drawing/2014/main" id="{3C717C8C-9E49-4B74-BB5F-D2FCBAFB1B15}"/>
              </a:ext>
            </a:extLst>
          </p:cNvPr>
          <p:cNvSpPr/>
          <p:nvPr/>
        </p:nvSpPr>
        <p:spPr>
          <a:xfrm>
            <a:off x="2662082" y="2346733"/>
            <a:ext cx="916488" cy="428904"/>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6" name="TextBox 5">
            <a:extLst>
              <a:ext uri="{FF2B5EF4-FFF2-40B4-BE49-F238E27FC236}">
                <a16:creationId xmlns:a16="http://schemas.microsoft.com/office/drawing/2014/main" id="{BD5E1658-29F5-4325-A2D9-D0054BD99264}"/>
              </a:ext>
            </a:extLst>
          </p:cNvPr>
          <p:cNvSpPr txBox="1"/>
          <p:nvPr/>
        </p:nvSpPr>
        <p:spPr>
          <a:xfrm>
            <a:off x="302305" y="1669005"/>
            <a:ext cx="2952342" cy="1846659"/>
          </a:xfrm>
          <a:prstGeom prst="rect">
            <a:avLst/>
          </a:prstGeom>
          <a:solidFill>
            <a:schemeClr val="accent6">
              <a:lumMod val="20000"/>
              <a:lumOff val="80000"/>
            </a:schemeClr>
          </a:solidFill>
          <a:ln>
            <a:solidFill>
              <a:schemeClr val="accent6">
                <a:lumMod val="50000"/>
              </a:schemeClr>
            </a:solidFill>
          </a:ln>
        </p:spPr>
        <p:txBody>
          <a:bodyPr wrap="square" rtlCol="0">
            <a:spAutoFit/>
          </a:bodyPr>
          <a:lstStyle/>
          <a:p>
            <a:r>
              <a:rPr lang="en-US" sz="1800" b="1" dirty="0">
                <a:latin typeface="Lato" panose="020F0502020204030203" pitchFamily="34" charset="0"/>
              </a:rPr>
              <a:t>From ADAPTIVE to SAFER</a:t>
            </a:r>
          </a:p>
          <a:p>
            <a:pPr marL="173038" indent="-161925">
              <a:buFont typeface="Arial" panose="020B0604020202020204" pitchFamily="34" charset="0"/>
              <a:buChar char="•"/>
            </a:pPr>
            <a:r>
              <a:rPr lang="en-US" sz="1600" dirty="0">
                <a:latin typeface="Lato" panose="020F0502020204030203" pitchFamily="34" charset="0"/>
              </a:rPr>
              <a:t>Needs Assessment</a:t>
            </a:r>
          </a:p>
          <a:p>
            <a:pPr marL="173038" indent="-161925">
              <a:buFont typeface="Arial" panose="020B0604020202020204" pitchFamily="34" charset="0"/>
              <a:buChar char="•"/>
            </a:pPr>
            <a:r>
              <a:rPr lang="en-US" sz="1600" dirty="0">
                <a:latin typeface="Lato" panose="020F0502020204030203" pitchFamily="34" charset="0"/>
              </a:rPr>
              <a:t>Data Federation</a:t>
            </a:r>
          </a:p>
          <a:p>
            <a:pPr marL="173038" indent="-161925">
              <a:buFont typeface="Arial" panose="020B0604020202020204" pitchFamily="34" charset="0"/>
              <a:buChar char="•"/>
            </a:pPr>
            <a:r>
              <a:rPr lang="en-US" sz="1600" dirty="0">
                <a:latin typeface="Lato" panose="020F0502020204030203" pitchFamily="34" charset="0"/>
              </a:rPr>
              <a:t>Initial Algorithm Design </a:t>
            </a:r>
          </a:p>
          <a:p>
            <a:pPr marL="173038" indent="-161925">
              <a:buFont typeface="Arial" panose="020B0604020202020204" pitchFamily="34" charset="0"/>
              <a:buChar char="•"/>
            </a:pPr>
            <a:r>
              <a:rPr lang="en-US" sz="1600" dirty="0">
                <a:latin typeface="Lato" panose="020F0502020204030203" pitchFamily="34" charset="0"/>
              </a:rPr>
              <a:t>Partnership Development</a:t>
            </a:r>
          </a:p>
          <a:p>
            <a:pPr marL="173038" indent="-161925">
              <a:buFont typeface="Arial" panose="020B0604020202020204" pitchFamily="34" charset="0"/>
              <a:buChar char="•"/>
            </a:pPr>
            <a:r>
              <a:rPr lang="en-US" sz="1600" dirty="0">
                <a:latin typeface="Lato" panose="020F0502020204030203" pitchFamily="34" charset="0"/>
              </a:rPr>
              <a:t>Initial System Design</a:t>
            </a:r>
          </a:p>
          <a:p>
            <a:pPr marL="173038" indent="-161925">
              <a:buFont typeface="Arial" panose="020B0604020202020204" pitchFamily="34" charset="0"/>
              <a:buChar char="•"/>
            </a:pPr>
            <a:r>
              <a:rPr lang="en-US" sz="1600" dirty="0">
                <a:latin typeface="Lato" panose="020F0502020204030203" pitchFamily="34" charset="0"/>
              </a:rPr>
              <a:t>App Mock-up and Testing</a:t>
            </a:r>
          </a:p>
        </p:txBody>
      </p:sp>
      <p:sp>
        <p:nvSpPr>
          <p:cNvPr id="7" name="TextBox 6">
            <a:extLst>
              <a:ext uri="{FF2B5EF4-FFF2-40B4-BE49-F238E27FC236}">
                <a16:creationId xmlns:a16="http://schemas.microsoft.com/office/drawing/2014/main" id="{CF2ABED9-E73D-400F-BDAC-9E1C4CC35C75}"/>
              </a:ext>
            </a:extLst>
          </p:cNvPr>
          <p:cNvSpPr txBox="1"/>
          <p:nvPr/>
        </p:nvSpPr>
        <p:spPr>
          <a:xfrm>
            <a:off x="3603931" y="1643037"/>
            <a:ext cx="4568845" cy="2339102"/>
          </a:xfrm>
          <a:prstGeom prst="rect">
            <a:avLst/>
          </a:prstGeom>
          <a:solidFill>
            <a:schemeClr val="accent4">
              <a:lumMod val="20000"/>
              <a:lumOff val="80000"/>
            </a:schemeClr>
          </a:solidFill>
          <a:ln>
            <a:solidFill>
              <a:schemeClr val="accent4">
                <a:lumMod val="50000"/>
              </a:schemeClr>
            </a:solidFill>
          </a:ln>
        </p:spPr>
        <p:txBody>
          <a:bodyPr wrap="square" rtlCol="0">
            <a:spAutoFit/>
          </a:bodyPr>
          <a:lstStyle/>
          <a:p>
            <a:r>
              <a:rPr lang="en-US" sz="1800" b="1" dirty="0">
                <a:latin typeface="Lato" panose="020F0502020204030203" pitchFamily="34" charset="0"/>
              </a:rPr>
              <a:t>Year 1: Implement SAFER System</a:t>
            </a:r>
          </a:p>
          <a:p>
            <a:pPr marL="173038" indent="-161925">
              <a:buFont typeface="Arial" panose="020B0604020202020204" pitchFamily="34" charset="0"/>
              <a:buChar char="•"/>
            </a:pPr>
            <a:r>
              <a:rPr lang="en-US" sz="1600" dirty="0">
                <a:latin typeface="Lato" panose="020F0502020204030203" pitchFamily="34" charset="0"/>
              </a:rPr>
              <a:t>Expand Needs Assessment </a:t>
            </a:r>
          </a:p>
          <a:p>
            <a:pPr marL="173038" indent="-161925">
              <a:buFont typeface="Arial" panose="020B0604020202020204" pitchFamily="34" charset="0"/>
              <a:buChar char="•"/>
            </a:pPr>
            <a:r>
              <a:rPr lang="en-US" sz="1600" dirty="0">
                <a:latin typeface="Lato" panose="020F0502020204030203" pitchFamily="34" charset="0"/>
              </a:rPr>
              <a:t>Federate MASSIVE Datasets</a:t>
            </a:r>
          </a:p>
          <a:p>
            <a:pPr marL="173038" indent="-161925">
              <a:buFont typeface="Arial" panose="020B0604020202020204" pitchFamily="34" charset="0"/>
              <a:buChar char="•"/>
            </a:pPr>
            <a:r>
              <a:rPr lang="en-US" sz="1600" dirty="0">
                <a:latin typeface="Lato" panose="020F0502020204030203" pitchFamily="34" charset="0"/>
              </a:rPr>
              <a:t>Implement Optimized Algorithms</a:t>
            </a:r>
          </a:p>
          <a:p>
            <a:pPr marL="173038" indent="-161925">
              <a:buFont typeface="Arial" panose="020B0604020202020204" pitchFamily="34" charset="0"/>
              <a:buChar char="•"/>
            </a:pPr>
            <a:r>
              <a:rPr lang="en-US" sz="1600" dirty="0">
                <a:latin typeface="Lato" panose="020F0502020204030203" pitchFamily="34" charset="0"/>
              </a:rPr>
              <a:t>Design Employment Maps and Perform Outreach</a:t>
            </a:r>
          </a:p>
          <a:p>
            <a:pPr marL="173038" indent="-161925">
              <a:buFont typeface="Arial" panose="020B0604020202020204" pitchFamily="34" charset="0"/>
              <a:buChar char="•"/>
            </a:pPr>
            <a:r>
              <a:rPr lang="en-US" sz="1600" dirty="0">
                <a:latin typeface="Lato" panose="020F0502020204030203" pitchFamily="34" charset="0"/>
              </a:rPr>
              <a:t>Implement &amp; Deploy SAFER APP </a:t>
            </a:r>
          </a:p>
          <a:p>
            <a:pPr marL="173038" indent="-161925">
              <a:buFont typeface="Arial" panose="020B0604020202020204" pitchFamily="34" charset="0"/>
              <a:buChar char="•"/>
            </a:pPr>
            <a:r>
              <a:rPr lang="en-US" sz="1600" dirty="0">
                <a:latin typeface="Lato" panose="020F0502020204030203" pitchFamily="34" charset="0"/>
              </a:rPr>
              <a:t>Collaborate with </a:t>
            </a:r>
            <a:r>
              <a:rPr lang="en-US" sz="1600" dirty="0" err="1">
                <a:latin typeface="Lato" panose="020F0502020204030203" pitchFamily="34" charset="0"/>
              </a:rPr>
              <a:t>InStride</a:t>
            </a:r>
            <a:r>
              <a:rPr lang="en-US" sz="1600" dirty="0">
                <a:latin typeface="Lato" panose="020F0502020204030203" pitchFamily="34" charset="0"/>
              </a:rPr>
              <a:t> and Skillful to Pilot-Test SAFER System</a:t>
            </a:r>
          </a:p>
        </p:txBody>
      </p:sp>
      <p:sp>
        <p:nvSpPr>
          <p:cNvPr id="8" name="TextBox 7">
            <a:extLst>
              <a:ext uri="{FF2B5EF4-FFF2-40B4-BE49-F238E27FC236}">
                <a16:creationId xmlns:a16="http://schemas.microsoft.com/office/drawing/2014/main" id="{59FE3101-8252-4DC2-B340-2D625B67D5AD}"/>
              </a:ext>
            </a:extLst>
          </p:cNvPr>
          <p:cNvSpPr txBox="1"/>
          <p:nvPr/>
        </p:nvSpPr>
        <p:spPr>
          <a:xfrm>
            <a:off x="3588989" y="4440646"/>
            <a:ext cx="4568845" cy="2123658"/>
          </a:xfrm>
          <a:prstGeom prst="rect">
            <a:avLst/>
          </a:prstGeom>
          <a:solidFill>
            <a:schemeClr val="accent2">
              <a:lumMod val="40000"/>
              <a:lumOff val="60000"/>
            </a:schemeClr>
          </a:solidFill>
          <a:ln>
            <a:solidFill>
              <a:schemeClr val="accent2">
                <a:lumMod val="50000"/>
              </a:schemeClr>
            </a:solidFill>
          </a:ln>
        </p:spPr>
        <p:txBody>
          <a:bodyPr wrap="square" rtlCol="0">
            <a:spAutoFit/>
          </a:bodyPr>
          <a:lstStyle/>
          <a:p>
            <a:r>
              <a:rPr lang="en-US" sz="1800" b="1" dirty="0">
                <a:latin typeface="Lato" panose="020F0502020204030203" pitchFamily="34" charset="0"/>
              </a:rPr>
              <a:t>Year 2: Field-Test SAFER System and Prepare for Phase III</a:t>
            </a:r>
          </a:p>
          <a:p>
            <a:pPr marL="173038" indent="-173038">
              <a:buFont typeface="Arial" panose="020B0604020202020204" pitchFamily="34" charset="0"/>
              <a:buChar char="•"/>
            </a:pPr>
            <a:r>
              <a:rPr lang="en-US" sz="1600" dirty="0">
                <a:latin typeface="Lato" panose="020F0502020204030203" pitchFamily="34" charset="0"/>
              </a:rPr>
              <a:t>Deploy Broadly and Field-Test SAFER in Indiana and with </a:t>
            </a:r>
            <a:r>
              <a:rPr lang="en-US" sz="1600" dirty="0" err="1">
                <a:latin typeface="Lato" panose="020F0502020204030203" pitchFamily="34" charset="0"/>
              </a:rPr>
              <a:t>InStride</a:t>
            </a:r>
            <a:endParaRPr lang="en-US" sz="1600" dirty="0">
              <a:latin typeface="Lato" panose="020F0502020204030203" pitchFamily="34" charset="0"/>
            </a:endParaRPr>
          </a:p>
          <a:p>
            <a:pPr marL="173038" indent="-173038">
              <a:buFont typeface="Arial" panose="020B0604020202020204" pitchFamily="34" charset="0"/>
              <a:buChar char="•"/>
            </a:pPr>
            <a:r>
              <a:rPr lang="en-US" sz="1600" dirty="0">
                <a:latin typeface="Lato" panose="020F0502020204030203" pitchFamily="34" charset="0"/>
              </a:rPr>
              <a:t>Refine System and Expand to Other States</a:t>
            </a:r>
          </a:p>
          <a:p>
            <a:pPr marL="173038" indent="-173038">
              <a:buFont typeface="Arial" panose="020B0604020202020204" pitchFamily="34" charset="0"/>
              <a:buChar char="•"/>
            </a:pPr>
            <a:r>
              <a:rPr lang="en-US" sz="1600" dirty="0">
                <a:latin typeface="Lato" panose="020F0502020204030203" pitchFamily="34" charset="0"/>
              </a:rPr>
              <a:t>Launch National Campaign with Science Centers and Libraries</a:t>
            </a:r>
          </a:p>
          <a:p>
            <a:pPr marL="173038" indent="-173038">
              <a:buFont typeface="Arial" panose="020B0604020202020204" pitchFamily="34" charset="0"/>
              <a:buChar char="•"/>
            </a:pPr>
            <a:r>
              <a:rPr lang="en-US" sz="1600" dirty="0">
                <a:latin typeface="Lato" panose="020F0502020204030203" pitchFamily="34" charset="0"/>
              </a:rPr>
              <a:t>Design and Seek Support for Phase III</a:t>
            </a:r>
          </a:p>
        </p:txBody>
      </p:sp>
      <p:sp>
        <p:nvSpPr>
          <p:cNvPr id="9" name="TextBox 8">
            <a:extLst>
              <a:ext uri="{FF2B5EF4-FFF2-40B4-BE49-F238E27FC236}">
                <a16:creationId xmlns:a16="http://schemas.microsoft.com/office/drawing/2014/main" id="{AB8078BD-FD75-45A7-AD10-D8CF0F5E3F8C}"/>
              </a:ext>
            </a:extLst>
          </p:cNvPr>
          <p:cNvSpPr txBox="1"/>
          <p:nvPr/>
        </p:nvSpPr>
        <p:spPr>
          <a:xfrm>
            <a:off x="8659677" y="4483721"/>
            <a:ext cx="3274017" cy="2092881"/>
          </a:xfrm>
          <a:prstGeom prst="rect">
            <a:avLst/>
          </a:prstGeom>
          <a:solidFill>
            <a:schemeClr val="bg2">
              <a:lumMod val="20000"/>
              <a:lumOff val="80000"/>
            </a:schemeClr>
          </a:solidFill>
          <a:ln>
            <a:solidFill>
              <a:schemeClr val="accent1">
                <a:lumMod val="50000"/>
              </a:schemeClr>
            </a:solidFill>
          </a:ln>
        </p:spPr>
        <p:txBody>
          <a:bodyPr wrap="square" rtlCol="0">
            <a:spAutoFit/>
          </a:bodyPr>
          <a:lstStyle/>
          <a:p>
            <a:r>
              <a:rPr lang="en-US" sz="1800" b="1" dirty="0">
                <a:latin typeface="Lato" panose="020F0502020204030203" pitchFamily="34" charset="0"/>
              </a:rPr>
              <a:t>Commercial Service</a:t>
            </a:r>
          </a:p>
          <a:p>
            <a:pPr marL="173038" indent="-161925">
              <a:buFont typeface="Arial" panose="020B0604020202020204" pitchFamily="34" charset="0"/>
              <a:buChar char="•"/>
            </a:pPr>
            <a:r>
              <a:rPr lang="en-US" sz="1600" dirty="0">
                <a:latin typeface="Lato" panose="020F0502020204030203" pitchFamily="34" charset="0"/>
              </a:rPr>
              <a:t>Develop/serve industry-specific risk scores &amp; employment maps as premium services.</a:t>
            </a:r>
          </a:p>
          <a:p>
            <a:pPr marL="173038" indent="-161925">
              <a:buFont typeface="Arial" panose="020B0604020202020204" pitchFamily="34" charset="0"/>
              <a:buChar char="•"/>
            </a:pPr>
            <a:r>
              <a:rPr lang="en-US" sz="1600" dirty="0">
                <a:latin typeface="Lato" panose="020F0502020204030203" pitchFamily="34" charset="0"/>
              </a:rPr>
              <a:t>License interface widgets and API services to interested parties, </a:t>
            </a:r>
            <a:r>
              <a:rPr lang="en-US" sz="1600" b="1" dirty="0">
                <a:solidFill>
                  <a:srgbClr val="0070C0"/>
                </a:solidFill>
                <a:latin typeface="Lato" panose="020F0502020204030203" pitchFamily="34" charset="0"/>
              </a:rPr>
              <a:t>while keeping major SAFER services free of charge.</a:t>
            </a:r>
          </a:p>
        </p:txBody>
      </p:sp>
      <p:sp>
        <p:nvSpPr>
          <p:cNvPr id="11" name="TextBox 10">
            <a:extLst>
              <a:ext uri="{FF2B5EF4-FFF2-40B4-BE49-F238E27FC236}">
                <a16:creationId xmlns:a16="http://schemas.microsoft.com/office/drawing/2014/main" id="{C5063EB4-08EF-4B95-B908-24B73DAA56E5}"/>
              </a:ext>
            </a:extLst>
          </p:cNvPr>
          <p:cNvSpPr txBox="1"/>
          <p:nvPr/>
        </p:nvSpPr>
        <p:spPr>
          <a:xfrm>
            <a:off x="231276" y="1094730"/>
            <a:ext cx="1168910" cy="461665"/>
          </a:xfrm>
          <a:prstGeom prst="rect">
            <a:avLst/>
          </a:prstGeom>
          <a:noFill/>
        </p:spPr>
        <p:txBody>
          <a:bodyPr wrap="none" rtlCol="0">
            <a:spAutoFit/>
          </a:bodyPr>
          <a:lstStyle/>
          <a:p>
            <a:r>
              <a:rPr lang="en-US" sz="2400" b="1" dirty="0">
                <a:latin typeface="Lato" panose="020F0502020204030203" pitchFamily="34" charset="0"/>
              </a:rPr>
              <a:t>Phase I</a:t>
            </a:r>
            <a:endParaRPr lang="en-US" sz="2400" dirty="0">
              <a:latin typeface="Lato" panose="020F0502020204030203" pitchFamily="34" charset="0"/>
            </a:endParaRPr>
          </a:p>
        </p:txBody>
      </p:sp>
      <p:sp>
        <p:nvSpPr>
          <p:cNvPr id="12" name="TextBox 11">
            <a:extLst>
              <a:ext uri="{FF2B5EF4-FFF2-40B4-BE49-F238E27FC236}">
                <a16:creationId xmlns:a16="http://schemas.microsoft.com/office/drawing/2014/main" id="{A36F7E9A-C573-4D10-A56B-6C19E681138C}"/>
              </a:ext>
            </a:extLst>
          </p:cNvPr>
          <p:cNvSpPr txBox="1"/>
          <p:nvPr/>
        </p:nvSpPr>
        <p:spPr>
          <a:xfrm>
            <a:off x="3528679" y="1094730"/>
            <a:ext cx="1271505" cy="461665"/>
          </a:xfrm>
          <a:prstGeom prst="rect">
            <a:avLst/>
          </a:prstGeom>
          <a:noFill/>
        </p:spPr>
        <p:txBody>
          <a:bodyPr wrap="square" rtlCol="0">
            <a:spAutoFit/>
          </a:bodyPr>
          <a:lstStyle/>
          <a:p>
            <a:r>
              <a:rPr lang="en-US" sz="2400" b="1" dirty="0">
                <a:latin typeface="Lato" panose="020F0502020204030203" pitchFamily="34" charset="0"/>
              </a:rPr>
              <a:t>Phase II</a:t>
            </a:r>
            <a:endParaRPr lang="en-US" sz="2400" dirty="0">
              <a:latin typeface="Lato" panose="020F0502020204030203" pitchFamily="34" charset="0"/>
            </a:endParaRPr>
          </a:p>
        </p:txBody>
      </p:sp>
      <p:sp>
        <p:nvSpPr>
          <p:cNvPr id="13" name="TextBox 12">
            <a:extLst>
              <a:ext uri="{FF2B5EF4-FFF2-40B4-BE49-F238E27FC236}">
                <a16:creationId xmlns:a16="http://schemas.microsoft.com/office/drawing/2014/main" id="{BB2FDBAE-F998-4F3E-8EDC-3BDCA5337961}"/>
              </a:ext>
            </a:extLst>
          </p:cNvPr>
          <p:cNvSpPr txBox="1"/>
          <p:nvPr/>
        </p:nvSpPr>
        <p:spPr>
          <a:xfrm>
            <a:off x="8519246" y="1094730"/>
            <a:ext cx="1361270" cy="461665"/>
          </a:xfrm>
          <a:prstGeom prst="rect">
            <a:avLst/>
          </a:prstGeom>
          <a:noFill/>
        </p:spPr>
        <p:txBody>
          <a:bodyPr wrap="none" rtlCol="0">
            <a:spAutoFit/>
          </a:bodyPr>
          <a:lstStyle/>
          <a:p>
            <a:r>
              <a:rPr lang="en-US" sz="2400" b="1" dirty="0">
                <a:latin typeface="Lato" panose="020F0502020204030203" pitchFamily="34" charset="0"/>
              </a:rPr>
              <a:t>Phase III</a:t>
            </a:r>
            <a:endParaRPr lang="en-US" sz="2400" dirty="0">
              <a:latin typeface="Lato" panose="020F0502020204030203" pitchFamily="34" charset="0"/>
            </a:endParaRPr>
          </a:p>
        </p:txBody>
      </p:sp>
      <p:sp>
        <p:nvSpPr>
          <p:cNvPr id="14" name="Google Shape;218;p28">
            <a:extLst>
              <a:ext uri="{FF2B5EF4-FFF2-40B4-BE49-F238E27FC236}">
                <a16:creationId xmlns:a16="http://schemas.microsoft.com/office/drawing/2014/main" id="{7FF60FD8-A4CF-452F-A24C-827C846B4FEE}"/>
              </a:ext>
            </a:extLst>
          </p:cNvPr>
          <p:cNvSpPr txBox="1">
            <a:spLocks noGrp="1"/>
          </p:cNvSpPr>
          <p:nvPr>
            <p:ph type="title"/>
          </p:nvPr>
        </p:nvSpPr>
        <p:spPr>
          <a:xfrm>
            <a:off x="223135" y="167641"/>
            <a:ext cx="11263200" cy="8407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000" b="1" dirty="0">
                <a:latin typeface="Lato" panose="020F0502020204030203" pitchFamily="34" charset="0"/>
              </a:rPr>
              <a:t>SAFER</a:t>
            </a:r>
            <a:r>
              <a:rPr lang="en-US" sz="4000" dirty="0">
                <a:latin typeface="Lato" panose="020F0502020204030203" pitchFamily="34" charset="0"/>
              </a:rPr>
              <a:t> Roadmap</a:t>
            </a:r>
            <a:endParaRPr sz="4000" dirty="0">
              <a:latin typeface="Lato" panose="020F0502020204030203" pitchFamily="34" charset="0"/>
            </a:endParaRPr>
          </a:p>
        </p:txBody>
      </p:sp>
    </p:spTree>
    <p:extLst>
      <p:ext uri="{BB962C8B-B14F-4D97-AF65-F5344CB8AC3E}">
        <p14:creationId xmlns:p14="http://schemas.microsoft.com/office/powerpoint/2010/main" val="420549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F4AC21-7ED4-45D1-83E5-199197A8682A}"/>
              </a:ext>
            </a:extLst>
          </p:cNvPr>
          <p:cNvPicPr>
            <a:picLocks noChangeAspect="1"/>
          </p:cNvPicPr>
          <p:nvPr/>
        </p:nvPicPr>
        <p:blipFill>
          <a:blip r:embed="rId3"/>
          <a:stretch>
            <a:fillRect/>
          </a:stretch>
        </p:blipFill>
        <p:spPr>
          <a:xfrm>
            <a:off x="668675" y="5717342"/>
            <a:ext cx="8748066" cy="550640"/>
          </a:xfrm>
          <a:prstGeom prst="rect">
            <a:avLst/>
          </a:prstGeom>
        </p:spPr>
      </p:pic>
      <p:sp>
        <p:nvSpPr>
          <p:cNvPr id="6" name="Rectangle 5">
            <a:extLst>
              <a:ext uri="{FF2B5EF4-FFF2-40B4-BE49-F238E27FC236}">
                <a16:creationId xmlns:a16="http://schemas.microsoft.com/office/drawing/2014/main" id="{3E631998-5DEC-43F9-B522-7A53C1F67E24}"/>
              </a:ext>
            </a:extLst>
          </p:cNvPr>
          <p:cNvSpPr/>
          <p:nvPr/>
        </p:nvSpPr>
        <p:spPr>
          <a:xfrm>
            <a:off x="9212915" y="5693108"/>
            <a:ext cx="2237874" cy="5506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14">
            <a:extLst>
              <a:ext uri="{FF2B5EF4-FFF2-40B4-BE49-F238E27FC236}">
                <a16:creationId xmlns:a16="http://schemas.microsoft.com/office/drawing/2014/main" id="{5F99264E-4B29-466E-8611-20FC51A6BD3D}"/>
              </a:ext>
            </a:extLst>
          </p:cNvPr>
          <p:cNvSpPr/>
          <p:nvPr/>
        </p:nvSpPr>
        <p:spPr>
          <a:xfrm>
            <a:off x="8995437" y="5853921"/>
            <a:ext cx="429325" cy="284348"/>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5">
            <a:extLst>
              <a:ext uri="{FF2B5EF4-FFF2-40B4-BE49-F238E27FC236}">
                <a16:creationId xmlns:a16="http://schemas.microsoft.com/office/drawing/2014/main" id="{CD35A420-B815-4360-B1C3-A223F71E6A1C}"/>
              </a:ext>
            </a:extLst>
          </p:cNvPr>
          <p:cNvSpPr/>
          <p:nvPr/>
        </p:nvSpPr>
        <p:spPr>
          <a:xfrm>
            <a:off x="9574381" y="5784311"/>
            <a:ext cx="1641423" cy="39396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Impact</a:t>
            </a:r>
          </a:p>
        </p:txBody>
      </p:sp>
      <p:sp>
        <p:nvSpPr>
          <p:cNvPr id="10" name="TextBox 9">
            <a:extLst>
              <a:ext uri="{FF2B5EF4-FFF2-40B4-BE49-F238E27FC236}">
                <a16:creationId xmlns:a16="http://schemas.microsoft.com/office/drawing/2014/main" id="{39F955E5-6813-40CB-92FB-DB1D170AECA6}"/>
              </a:ext>
            </a:extLst>
          </p:cNvPr>
          <p:cNvSpPr txBox="1"/>
          <p:nvPr/>
        </p:nvSpPr>
        <p:spPr>
          <a:xfrm>
            <a:off x="604550" y="1527760"/>
            <a:ext cx="11155618" cy="461665"/>
          </a:xfrm>
          <a:prstGeom prst="rect">
            <a:avLst/>
          </a:prstGeom>
          <a:noFill/>
        </p:spPr>
        <p:txBody>
          <a:bodyPr wrap="none" rtlCol="0">
            <a:spAutoFit/>
          </a:bodyPr>
          <a:lstStyle/>
          <a:p>
            <a:r>
              <a:rPr lang="en-US" sz="2400" dirty="0">
                <a:latin typeface="Lato" panose="020F0502020204030203" pitchFamily="34" charset="0"/>
              </a:rPr>
              <a:t>5% of visitors to 57,000+ libraries and 500+ science museums and science centers </a:t>
            </a:r>
          </a:p>
        </p:txBody>
      </p:sp>
      <p:sp>
        <p:nvSpPr>
          <p:cNvPr id="11" name="TextBox 10">
            <a:extLst>
              <a:ext uri="{FF2B5EF4-FFF2-40B4-BE49-F238E27FC236}">
                <a16:creationId xmlns:a16="http://schemas.microsoft.com/office/drawing/2014/main" id="{5AA7A65A-0090-473E-B40C-80A3068217E5}"/>
              </a:ext>
            </a:extLst>
          </p:cNvPr>
          <p:cNvSpPr txBox="1"/>
          <p:nvPr/>
        </p:nvSpPr>
        <p:spPr>
          <a:xfrm>
            <a:off x="604550" y="2136232"/>
            <a:ext cx="8444941" cy="461665"/>
          </a:xfrm>
          <a:prstGeom prst="rect">
            <a:avLst/>
          </a:prstGeom>
          <a:noFill/>
        </p:spPr>
        <p:txBody>
          <a:bodyPr wrap="none" rtlCol="0">
            <a:spAutoFit/>
          </a:bodyPr>
          <a:lstStyle/>
          <a:p>
            <a:r>
              <a:rPr lang="en-US" sz="2400" dirty="0">
                <a:latin typeface="Lato" panose="020F0502020204030203" pitchFamily="34" charset="0"/>
              </a:rPr>
              <a:t>= Millions of visitors/patrons who </a:t>
            </a:r>
            <a:r>
              <a:rPr lang="en-US" sz="2400" dirty="0">
                <a:solidFill>
                  <a:schemeClr val="tx1"/>
                </a:solidFill>
                <a:latin typeface="Lato" panose="020F0502020204030203" pitchFamily="34" charset="0"/>
              </a:rPr>
              <a:t>can </a:t>
            </a:r>
            <a:r>
              <a:rPr lang="en-US" sz="2400" b="1" dirty="0">
                <a:solidFill>
                  <a:schemeClr val="tx1"/>
                </a:solidFill>
                <a:latin typeface="Lato" panose="020F0502020204030203" pitchFamily="34" charset="0"/>
              </a:rPr>
              <a:t>engage</a:t>
            </a:r>
            <a:r>
              <a:rPr lang="en-US" sz="2400" dirty="0">
                <a:solidFill>
                  <a:schemeClr val="tx1"/>
                </a:solidFill>
                <a:latin typeface="Lato" panose="020F0502020204030203" pitchFamily="34" charset="0"/>
              </a:rPr>
              <a:t> and </a:t>
            </a:r>
            <a:r>
              <a:rPr lang="en-US" sz="2400" b="1" dirty="0">
                <a:solidFill>
                  <a:schemeClr val="tx1"/>
                </a:solidFill>
                <a:latin typeface="Lato" panose="020F0502020204030203" pitchFamily="34" charset="0"/>
              </a:rPr>
              <a:t>understand</a:t>
            </a:r>
          </a:p>
        </p:txBody>
      </p:sp>
      <p:sp>
        <p:nvSpPr>
          <p:cNvPr id="12" name="TextBox 11">
            <a:extLst>
              <a:ext uri="{FF2B5EF4-FFF2-40B4-BE49-F238E27FC236}">
                <a16:creationId xmlns:a16="http://schemas.microsoft.com/office/drawing/2014/main" id="{D952FC65-002A-44AA-B677-4B13B157CF18}"/>
              </a:ext>
            </a:extLst>
          </p:cNvPr>
          <p:cNvSpPr txBox="1"/>
          <p:nvPr/>
        </p:nvSpPr>
        <p:spPr>
          <a:xfrm>
            <a:off x="598996" y="4771270"/>
            <a:ext cx="10846239" cy="461665"/>
          </a:xfrm>
          <a:prstGeom prst="rect">
            <a:avLst/>
          </a:prstGeom>
          <a:noFill/>
        </p:spPr>
        <p:txBody>
          <a:bodyPr wrap="none" rtlCol="0">
            <a:spAutoFit/>
          </a:bodyPr>
          <a:lstStyle/>
          <a:p>
            <a:r>
              <a:rPr lang="en-US" sz="2400" dirty="0" err="1">
                <a:latin typeface="Lato" panose="020F0502020204030203" pitchFamily="34" charset="0"/>
              </a:rPr>
              <a:t>Emsi</a:t>
            </a:r>
            <a:r>
              <a:rPr lang="en-US" sz="2400" dirty="0">
                <a:latin typeface="Lato" panose="020F0502020204030203" pitchFamily="34" charset="0"/>
              </a:rPr>
              <a:t> website: 34 Million annual unique visitors who </a:t>
            </a:r>
            <a:r>
              <a:rPr lang="en-US" sz="2400" dirty="0">
                <a:solidFill>
                  <a:schemeClr val="tx1"/>
                </a:solidFill>
                <a:latin typeface="Lato" panose="020F0502020204030203" pitchFamily="34" charset="0"/>
              </a:rPr>
              <a:t>can </a:t>
            </a:r>
            <a:r>
              <a:rPr lang="en-US" sz="2400" b="1" dirty="0">
                <a:solidFill>
                  <a:schemeClr val="tx1"/>
                </a:solidFill>
                <a:latin typeface="Lato" panose="020F0502020204030203" pitchFamily="34" charset="0"/>
              </a:rPr>
              <a:t>engage</a:t>
            </a:r>
            <a:r>
              <a:rPr lang="en-US" sz="2400" dirty="0">
                <a:solidFill>
                  <a:schemeClr val="tx1"/>
                </a:solidFill>
                <a:latin typeface="Lato" panose="020F0502020204030203" pitchFamily="34" charset="0"/>
              </a:rPr>
              <a:t> and </a:t>
            </a:r>
            <a:r>
              <a:rPr lang="en-US" sz="2400" b="1" dirty="0">
                <a:solidFill>
                  <a:schemeClr val="tx1"/>
                </a:solidFill>
                <a:latin typeface="Lato" panose="020F0502020204030203" pitchFamily="34" charset="0"/>
              </a:rPr>
              <a:t>understand</a:t>
            </a:r>
            <a:endParaRPr lang="en-US" sz="2400" dirty="0">
              <a:solidFill>
                <a:schemeClr val="tx1"/>
              </a:solidFill>
              <a:latin typeface="Lato" panose="020F0502020204030203" pitchFamily="34" charset="0"/>
            </a:endParaRPr>
          </a:p>
        </p:txBody>
      </p:sp>
      <p:sp>
        <p:nvSpPr>
          <p:cNvPr id="13" name="TextBox 12">
            <a:extLst>
              <a:ext uri="{FF2B5EF4-FFF2-40B4-BE49-F238E27FC236}">
                <a16:creationId xmlns:a16="http://schemas.microsoft.com/office/drawing/2014/main" id="{9653FF8D-8CDC-49AF-B924-94578B6A0C1D}"/>
              </a:ext>
            </a:extLst>
          </p:cNvPr>
          <p:cNvSpPr txBox="1"/>
          <p:nvPr/>
        </p:nvSpPr>
        <p:spPr>
          <a:xfrm>
            <a:off x="604550" y="3161463"/>
            <a:ext cx="10423046" cy="461665"/>
          </a:xfrm>
          <a:prstGeom prst="rect">
            <a:avLst/>
          </a:prstGeom>
          <a:noFill/>
        </p:spPr>
        <p:txBody>
          <a:bodyPr wrap="square" rtlCol="0">
            <a:spAutoFit/>
          </a:bodyPr>
          <a:lstStyle/>
          <a:p>
            <a:r>
              <a:rPr lang="en-US" sz="2400" dirty="0">
                <a:latin typeface="Lato" panose="020F0502020204030203" pitchFamily="34" charset="0"/>
              </a:rPr>
              <a:t>Skillful and </a:t>
            </a:r>
            <a:r>
              <a:rPr lang="en-US" sz="2400" dirty="0" err="1">
                <a:latin typeface="Lato" panose="020F0502020204030203" pitchFamily="34" charset="0"/>
              </a:rPr>
              <a:t>InStride</a:t>
            </a:r>
            <a:r>
              <a:rPr lang="en-US" sz="2400" dirty="0">
                <a:latin typeface="Lato" panose="020F0502020204030203" pitchFamily="34" charset="0"/>
              </a:rPr>
              <a:t>: hundreds of job coaches and career counselors trained</a:t>
            </a:r>
          </a:p>
        </p:txBody>
      </p:sp>
      <p:sp>
        <p:nvSpPr>
          <p:cNvPr id="14" name="TextBox 13">
            <a:extLst>
              <a:ext uri="{FF2B5EF4-FFF2-40B4-BE49-F238E27FC236}">
                <a16:creationId xmlns:a16="http://schemas.microsoft.com/office/drawing/2014/main" id="{2316C2E2-DEF8-4E1F-9FA5-F78A7F678F1D}"/>
              </a:ext>
            </a:extLst>
          </p:cNvPr>
          <p:cNvSpPr txBox="1"/>
          <p:nvPr/>
        </p:nvSpPr>
        <p:spPr>
          <a:xfrm>
            <a:off x="604550" y="3760523"/>
            <a:ext cx="9052478" cy="461665"/>
          </a:xfrm>
          <a:prstGeom prst="rect">
            <a:avLst/>
          </a:prstGeom>
          <a:noFill/>
        </p:spPr>
        <p:txBody>
          <a:bodyPr wrap="none" rtlCol="0">
            <a:spAutoFit/>
          </a:bodyPr>
          <a:lstStyle/>
          <a:p>
            <a:r>
              <a:rPr lang="en-US" sz="2400" dirty="0">
                <a:latin typeface="Lato" panose="020F0502020204030203" pitchFamily="34" charset="0"/>
              </a:rPr>
              <a:t>= more than 10,000 US workers wh</a:t>
            </a:r>
            <a:r>
              <a:rPr lang="en-US" sz="2400" dirty="0">
                <a:solidFill>
                  <a:schemeClr val="tx1"/>
                </a:solidFill>
                <a:latin typeface="Lato" panose="020F0502020204030203" pitchFamily="34" charset="0"/>
              </a:rPr>
              <a:t>o </a:t>
            </a:r>
            <a:r>
              <a:rPr lang="en-US" sz="2400" b="1" dirty="0">
                <a:solidFill>
                  <a:schemeClr val="tx1"/>
                </a:solidFill>
                <a:latin typeface="Lato" panose="020F0502020204030203" pitchFamily="34" charset="0"/>
              </a:rPr>
              <a:t>understand, explore</a:t>
            </a:r>
            <a:r>
              <a:rPr lang="en-US" sz="2400" dirty="0">
                <a:solidFill>
                  <a:schemeClr val="tx1"/>
                </a:solidFill>
                <a:latin typeface="Lato" panose="020F0502020204030203" pitchFamily="34" charset="0"/>
              </a:rPr>
              <a:t> and </a:t>
            </a:r>
            <a:r>
              <a:rPr lang="en-US" sz="2400" b="1" dirty="0">
                <a:solidFill>
                  <a:schemeClr val="tx1"/>
                </a:solidFill>
                <a:latin typeface="Lato" panose="020F0502020204030203" pitchFamily="34" charset="0"/>
              </a:rPr>
              <a:t>act</a:t>
            </a:r>
          </a:p>
        </p:txBody>
      </p:sp>
      <p:sp>
        <p:nvSpPr>
          <p:cNvPr id="15" name="Google Shape;217;p28">
            <a:extLst>
              <a:ext uri="{FF2B5EF4-FFF2-40B4-BE49-F238E27FC236}">
                <a16:creationId xmlns:a16="http://schemas.microsoft.com/office/drawing/2014/main" id="{B9642263-68FA-468F-B1F5-0D0C9FE65AD5}"/>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18</a:t>
            </a:fld>
            <a:endParaRPr>
              <a:latin typeface="Lato" panose="020F0502020204030203" pitchFamily="34" charset="0"/>
            </a:endParaRPr>
          </a:p>
        </p:txBody>
      </p:sp>
      <p:sp>
        <p:nvSpPr>
          <p:cNvPr id="16" name="Google Shape;233;p30">
            <a:extLst>
              <a:ext uri="{FF2B5EF4-FFF2-40B4-BE49-F238E27FC236}">
                <a16:creationId xmlns:a16="http://schemas.microsoft.com/office/drawing/2014/main" id="{6EA4EEE0-92C8-483A-942E-91AE1F71859D}"/>
              </a:ext>
            </a:extLst>
          </p:cNvPr>
          <p:cNvSpPr txBox="1">
            <a:spLocks/>
          </p:cNvSpPr>
          <p:nvPr/>
        </p:nvSpPr>
        <p:spPr>
          <a:xfrm>
            <a:off x="604550" y="407270"/>
            <a:ext cx="9464483" cy="112492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latin typeface="Lato" panose="020F0502020204030203" pitchFamily="34" charset="0"/>
              </a:rPr>
              <a:t>SAFER Reach &amp; Impact in Phase II</a:t>
            </a:r>
          </a:p>
        </p:txBody>
      </p:sp>
    </p:spTree>
    <p:extLst>
      <p:ext uri="{BB962C8B-B14F-4D97-AF65-F5344CB8AC3E}">
        <p14:creationId xmlns:p14="http://schemas.microsoft.com/office/powerpoint/2010/main" val="72032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a:blip r:embed="rId3">
            <a:alphaModFix/>
          </a:blip>
          <a:stretch>
            <a:fillRect/>
          </a:stretch>
        </p:blipFill>
        <p:spPr>
          <a:xfrm>
            <a:off x="3839814" y="2942011"/>
            <a:ext cx="1803122" cy="390354"/>
          </a:xfrm>
          <a:prstGeom prst="rect">
            <a:avLst/>
          </a:prstGeom>
          <a:noFill/>
          <a:ln>
            <a:noFill/>
          </a:ln>
        </p:spPr>
      </p:pic>
      <p:pic>
        <p:nvPicPr>
          <p:cNvPr id="278" name="Google Shape;278;p35"/>
          <p:cNvPicPr preferRelativeResize="0"/>
          <p:nvPr/>
        </p:nvPicPr>
        <p:blipFill>
          <a:blip r:embed="rId4">
            <a:alphaModFix/>
          </a:blip>
          <a:stretch>
            <a:fillRect/>
          </a:stretch>
        </p:blipFill>
        <p:spPr>
          <a:xfrm>
            <a:off x="6024684" y="2869601"/>
            <a:ext cx="2393065" cy="563074"/>
          </a:xfrm>
          <a:prstGeom prst="rect">
            <a:avLst/>
          </a:prstGeom>
          <a:noFill/>
          <a:ln>
            <a:noFill/>
          </a:ln>
        </p:spPr>
      </p:pic>
      <p:pic>
        <p:nvPicPr>
          <p:cNvPr id="279" name="Google Shape;279;p35"/>
          <p:cNvPicPr preferRelativeResize="0"/>
          <p:nvPr/>
        </p:nvPicPr>
        <p:blipFill>
          <a:blip r:embed="rId5">
            <a:alphaModFix/>
          </a:blip>
          <a:stretch>
            <a:fillRect/>
          </a:stretch>
        </p:blipFill>
        <p:spPr>
          <a:xfrm>
            <a:off x="4780538" y="1259863"/>
            <a:ext cx="1076325" cy="1076325"/>
          </a:xfrm>
          <a:prstGeom prst="rect">
            <a:avLst/>
          </a:prstGeom>
          <a:noFill/>
          <a:ln>
            <a:noFill/>
          </a:ln>
        </p:spPr>
      </p:pic>
      <p:pic>
        <p:nvPicPr>
          <p:cNvPr id="280" name="Google Shape;280;p35"/>
          <p:cNvPicPr preferRelativeResize="0"/>
          <p:nvPr/>
        </p:nvPicPr>
        <p:blipFill>
          <a:blip r:embed="rId6">
            <a:alphaModFix/>
          </a:blip>
          <a:stretch>
            <a:fillRect/>
          </a:stretch>
        </p:blipFill>
        <p:spPr>
          <a:xfrm>
            <a:off x="3452012" y="1384539"/>
            <a:ext cx="1263713" cy="759559"/>
          </a:xfrm>
          <a:prstGeom prst="rect">
            <a:avLst/>
          </a:prstGeom>
          <a:noFill/>
          <a:ln>
            <a:noFill/>
          </a:ln>
        </p:spPr>
      </p:pic>
      <p:pic>
        <p:nvPicPr>
          <p:cNvPr id="281" name="Google Shape;281;p35"/>
          <p:cNvPicPr preferRelativeResize="0"/>
          <p:nvPr/>
        </p:nvPicPr>
        <p:blipFill>
          <a:blip r:embed="rId7">
            <a:alphaModFix/>
          </a:blip>
          <a:stretch>
            <a:fillRect/>
          </a:stretch>
        </p:blipFill>
        <p:spPr>
          <a:xfrm>
            <a:off x="6511500" y="2115475"/>
            <a:ext cx="4591050" cy="295275"/>
          </a:xfrm>
          <a:prstGeom prst="rect">
            <a:avLst/>
          </a:prstGeom>
          <a:noFill/>
          <a:ln>
            <a:noFill/>
          </a:ln>
        </p:spPr>
      </p:pic>
      <p:pic>
        <p:nvPicPr>
          <p:cNvPr id="282" name="Google Shape;282;p35"/>
          <p:cNvPicPr preferRelativeResize="0"/>
          <p:nvPr/>
        </p:nvPicPr>
        <p:blipFill>
          <a:blip r:embed="rId8">
            <a:alphaModFix/>
          </a:blip>
          <a:stretch>
            <a:fillRect/>
          </a:stretch>
        </p:blipFill>
        <p:spPr>
          <a:xfrm>
            <a:off x="5619483" y="3872166"/>
            <a:ext cx="2223742" cy="847725"/>
          </a:xfrm>
          <a:prstGeom prst="rect">
            <a:avLst/>
          </a:prstGeom>
          <a:noFill/>
          <a:ln>
            <a:noFill/>
          </a:ln>
        </p:spPr>
      </p:pic>
      <p:pic>
        <p:nvPicPr>
          <p:cNvPr id="283" name="Google Shape;283;p35"/>
          <p:cNvPicPr preferRelativeResize="0"/>
          <p:nvPr/>
        </p:nvPicPr>
        <p:blipFill rotWithShape="1">
          <a:blip r:embed="rId9">
            <a:alphaModFix/>
          </a:blip>
          <a:srcRect t="1642" r="84097" b="-9"/>
          <a:stretch/>
        </p:blipFill>
        <p:spPr>
          <a:xfrm>
            <a:off x="4229463" y="3938700"/>
            <a:ext cx="704325" cy="674575"/>
          </a:xfrm>
          <a:prstGeom prst="rect">
            <a:avLst/>
          </a:prstGeom>
          <a:noFill/>
          <a:ln>
            <a:noFill/>
          </a:ln>
        </p:spPr>
      </p:pic>
      <p:pic>
        <p:nvPicPr>
          <p:cNvPr id="284" name="Google Shape;284;p35"/>
          <p:cNvPicPr preferRelativeResize="0"/>
          <p:nvPr/>
        </p:nvPicPr>
        <p:blipFill>
          <a:blip r:embed="rId10">
            <a:alphaModFix/>
          </a:blip>
          <a:stretch>
            <a:fillRect/>
          </a:stretch>
        </p:blipFill>
        <p:spPr>
          <a:xfrm>
            <a:off x="6325625" y="4717663"/>
            <a:ext cx="1990725" cy="676275"/>
          </a:xfrm>
          <a:prstGeom prst="rect">
            <a:avLst/>
          </a:prstGeom>
          <a:noFill/>
          <a:ln>
            <a:noFill/>
          </a:ln>
        </p:spPr>
      </p:pic>
      <p:pic>
        <p:nvPicPr>
          <p:cNvPr id="285" name="Google Shape;285;p35"/>
          <p:cNvPicPr preferRelativeResize="0"/>
          <p:nvPr/>
        </p:nvPicPr>
        <p:blipFill>
          <a:blip r:embed="rId11">
            <a:alphaModFix/>
          </a:blip>
          <a:stretch>
            <a:fillRect/>
          </a:stretch>
        </p:blipFill>
        <p:spPr>
          <a:xfrm>
            <a:off x="8757450" y="4740463"/>
            <a:ext cx="3238500" cy="542925"/>
          </a:xfrm>
          <a:prstGeom prst="rect">
            <a:avLst/>
          </a:prstGeom>
          <a:noFill/>
          <a:ln>
            <a:noFill/>
          </a:ln>
        </p:spPr>
      </p:pic>
      <p:pic>
        <p:nvPicPr>
          <p:cNvPr id="286" name="Google Shape;286;p35"/>
          <p:cNvPicPr preferRelativeResize="0"/>
          <p:nvPr/>
        </p:nvPicPr>
        <p:blipFill>
          <a:blip r:embed="rId12">
            <a:alphaModFix/>
          </a:blip>
          <a:stretch>
            <a:fillRect/>
          </a:stretch>
        </p:blipFill>
        <p:spPr>
          <a:xfrm>
            <a:off x="3391750" y="356450"/>
            <a:ext cx="2647950" cy="428625"/>
          </a:xfrm>
          <a:prstGeom prst="rect">
            <a:avLst/>
          </a:prstGeom>
          <a:noFill/>
          <a:ln>
            <a:noFill/>
          </a:ln>
        </p:spPr>
      </p:pic>
      <p:pic>
        <p:nvPicPr>
          <p:cNvPr id="287" name="Google Shape;287;p35"/>
          <p:cNvPicPr preferRelativeResize="0"/>
          <p:nvPr/>
        </p:nvPicPr>
        <p:blipFill>
          <a:blip r:embed="rId13">
            <a:alphaModFix/>
          </a:blip>
          <a:stretch>
            <a:fillRect/>
          </a:stretch>
        </p:blipFill>
        <p:spPr>
          <a:xfrm>
            <a:off x="10696435" y="1263565"/>
            <a:ext cx="1076325" cy="674598"/>
          </a:xfrm>
          <a:prstGeom prst="rect">
            <a:avLst/>
          </a:prstGeom>
          <a:noFill/>
          <a:ln>
            <a:noFill/>
          </a:ln>
        </p:spPr>
      </p:pic>
      <p:pic>
        <p:nvPicPr>
          <p:cNvPr id="288" name="Google Shape;288;p35"/>
          <p:cNvPicPr preferRelativeResize="0"/>
          <p:nvPr/>
        </p:nvPicPr>
        <p:blipFill>
          <a:blip r:embed="rId14">
            <a:alphaModFix/>
          </a:blip>
          <a:stretch>
            <a:fillRect/>
          </a:stretch>
        </p:blipFill>
        <p:spPr>
          <a:xfrm>
            <a:off x="8519392" y="1186899"/>
            <a:ext cx="1927133" cy="739840"/>
          </a:xfrm>
          <a:prstGeom prst="rect">
            <a:avLst/>
          </a:prstGeom>
          <a:noFill/>
          <a:ln>
            <a:noFill/>
          </a:ln>
        </p:spPr>
      </p:pic>
      <p:pic>
        <p:nvPicPr>
          <p:cNvPr id="289" name="Google Shape;289;p35"/>
          <p:cNvPicPr preferRelativeResize="0"/>
          <p:nvPr/>
        </p:nvPicPr>
        <p:blipFill>
          <a:blip r:embed="rId15">
            <a:alphaModFix/>
          </a:blip>
          <a:stretch>
            <a:fillRect/>
          </a:stretch>
        </p:blipFill>
        <p:spPr>
          <a:xfrm>
            <a:off x="6363598" y="61700"/>
            <a:ext cx="4429125" cy="793900"/>
          </a:xfrm>
          <a:prstGeom prst="rect">
            <a:avLst/>
          </a:prstGeom>
          <a:noFill/>
          <a:ln>
            <a:noFill/>
          </a:ln>
        </p:spPr>
      </p:pic>
      <p:pic>
        <p:nvPicPr>
          <p:cNvPr id="290" name="Google Shape;290;p35"/>
          <p:cNvPicPr preferRelativeResize="0"/>
          <p:nvPr/>
        </p:nvPicPr>
        <p:blipFill>
          <a:blip r:embed="rId16">
            <a:alphaModFix/>
          </a:blip>
          <a:stretch>
            <a:fillRect/>
          </a:stretch>
        </p:blipFill>
        <p:spPr>
          <a:xfrm>
            <a:off x="6520326" y="1300717"/>
            <a:ext cx="1513580" cy="592699"/>
          </a:xfrm>
          <a:prstGeom prst="rect">
            <a:avLst/>
          </a:prstGeom>
          <a:noFill/>
          <a:ln>
            <a:noFill/>
          </a:ln>
        </p:spPr>
      </p:pic>
      <p:pic>
        <p:nvPicPr>
          <p:cNvPr id="291" name="Google Shape;291;p35"/>
          <p:cNvPicPr preferRelativeResize="0"/>
          <p:nvPr/>
        </p:nvPicPr>
        <p:blipFill>
          <a:blip r:embed="rId17">
            <a:alphaModFix/>
          </a:blip>
          <a:stretch>
            <a:fillRect/>
          </a:stretch>
        </p:blipFill>
        <p:spPr>
          <a:xfrm>
            <a:off x="8220925" y="3936525"/>
            <a:ext cx="1493307" cy="719000"/>
          </a:xfrm>
          <a:prstGeom prst="rect">
            <a:avLst/>
          </a:prstGeom>
          <a:noFill/>
          <a:ln>
            <a:noFill/>
          </a:ln>
        </p:spPr>
      </p:pic>
      <p:pic>
        <p:nvPicPr>
          <p:cNvPr id="292" name="Google Shape;292;p35"/>
          <p:cNvPicPr preferRelativeResize="0"/>
          <p:nvPr/>
        </p:nvPicPr>
        <p:blipFill>
          <a:blip r:embed="rId18">
            <a:alphaModFix/>
          </a:blip>
          <a:stretch>
            <a:fillRect/>
          </a:stretch>
        </p:blipFill>
        <p:spPr>
          <a:xfrm>
            <a:off x="10160650" y="3919788"/>
            <a:ext cx="1514475" cy="752475"/>
          </a:xfrm>
          <a:prstGeom prst="rect">
            <a:avLst/>
          </a:prstGeom>
          <a:noFill/>
          <a:ln>
            <a:noFill/>
          </a:ln>
        </p:spPr>
      </p:pic>
      <p:pic>
        <p:nvPicPr>
          <p:cNvPr id="293" name="Google Shape;293;p35"/>
          <p:cNvPicPr preferRelativeResize="0"/>
          <p:nvPr/>
        </p:nvPicPr>
        <p:blipFill>
          <a:blip r:embed="rId19">
            <a:alphaModFix/>
          </a:blip>
          <a:stretch>
            <a:fillRect/>
          </a:stretch>
        </p:blipFill>
        <p:spPr>
          <a:xfrm>
            <a:off x="3971745" y="4861338"/>
            <a:ext cx="1857375" cy="619125"/>
          </a:xfrm>
          <a:prstGeom prst="rect">
            <a:avLst/>
          </a:prstGeom>
          <a:noFill/>
          <a:ln>
            <a:noFill/>
          </a:ln>
        </p:spPr>
      </p:pic>
      <p:pic>
        <p:nvPicPr>
          <p:cNvPr id="294" name="Google Shape;294;p35"/>
          <p:cNvPicPr preferRelativeResize="0"/>
          <p:nvPr/>
        </p:nvPicPr>
        <p:blipFill>
          <a:blip r:embed="rId20">
            <a:alphaModFix/>
          </a:blip>
          <a:stretch>
            <a:fillRect/>
          </a:stretch>
        </p:blipFill>
        <p:spPr>
          <a:xfrm>
            <a:off x="5183871" y="5938013"/>
            <a:ext cx="1711658" cy="624536"/>
          </a:xfrm>
          <a:prstGeom prst="rect">
            <a:avLst/>
          </a:prstGeom>
          <a:noFill/>
          <a:ln>
            <a:noFill/>
          </a:ln>
        </p:spPr>
      </p:pic>
      <p:pic>
        <p:nvPicPr>
          <p:cNvPr id="295" name="Google Shape;295;p35"/>
          <p:cNvPicPr preferRelativeResize="0"/>
          <p:nvPr/>
        </p:nvPicPr>
        <p:blipFill>
          <a:blip r:embed="rId21">
            <a:alphaModFix/>
          </a:blip>
          <a:stretch>
            <a:fillRect/>
          </a:stretch>
        </p:blipFill>
        <p:spPr>
          <a:xfrm>
            <a:off x="4277046" y="6291086"/>
            <a:ext cx="1216152" cy="542925"/>
          </a:xfrm>
          <a:prstGeom prst="rect">
            <a:avLst/>
          </a:prstGeom>
          <a:noFill/>
          <a:ln>
            <a:noFill/>
          </a:ln>
        </p:spPr>
      </p:pic>
      <p:pic>
        <p:nvPicPr>
          <p:cNvPr id="296" name="Google Shape;296;p35"/>
          <p:cNvPicPr preferRelativeResize="0"/>
          <p:nvPr/>
        </p:nvPicPr>
        <p:blipFill>
          <a:blip r:embed="rId22">
            <a:alphaModFix/>
          </a:blip>
          <a:stretch>
            <a:fillRect/>
          </a:stretch>
        </p:blipFill>
        <p:spPr>
          <a:xfrm>
            <a:off x="6458582" y="6055338"/>
            <a:ext cx="1411038" cy="719000"/>
          </a:xfrm>
          <a:prstGeom prst="rect">
            <a:avLst/>
          </a:prstGeom>
          <a:noFill/>
          <a:ln>
            <a:noFill/>
          </a:ln>
        </p:spPr>
      </p:pic>
      <p:pic>
        <p:nvPicPr>
          <p:cNvPr id="297" name="Google Shape;297;p35"/>
          <p:cNvPicPr preferRelativeResize="0"/>
          <p:nvPr/>
        </p:nvPicPr>
        <p:blipFill>
          <a:blip r:embed="rId23">
            <a:alphaModFix/>
          </a:blip>
          <a:stretch>
            <a:fillRect/>
          </a:stretch>
        </p:blipFill>
        <p:spPr>
          <a:xfrm>
            <a:off x="9744425" y="5876675"/>
            <a:ext cx="1076325" cy="1076325"/>
          </a:xfrm>
          <a:prstGeom prst="rect">
            <a:avLst/>
          </a:prstGeom>
          <a:noFill/>
          <a:ln>
            <a:noFill/>
          </a:ln>
        </p:spPr>
      </p:pic>
      <p:pic>
        <p:nvPicPr>
          <p:cNvPr id="298" name="Google Shape;298;p35"/>
          <p:cNvPicPr preferRelativeResize="0"/>
          <p:nvPr/>
        </p:nvPicPr>
        <p:blipFill>
          <a:blip r:embed="rId24">
            <a:alphaModFix/>
          </a:blip>
          <a:stretch>
            <a:fillRect/>
          </a:stretch>
        </p:blipFill>
        <p:spPr>
          <a:xfrm>
            <a:off x="2552100" y="5984508"/>
            <a:ext cx="2223750" cy="345742"/>
          </a:xfrm>
          <a:prstGeom prst="rect">
            <a:avLst/>
          </a:prstGeom>
          <a:noFill/>
          <a:ln>
            <a:noFill/>
          </a:ln>
        </p:spPr>
      </p:pic>
      <p:pic>
        <p:nvPicPr>
          <p:cNvPr id="299" name="Google Shape;299;p35"/>
          <p:cNvPicPr preferRelativeResize="0"/>
          <p:nvPr/>
        </p:nvPicPr>
        <p:blipFill>
          <a:blip r:embed="rId25">
            <a:alphaModFix/>
          </a:blip>
          <a:stretch>
            <a:fillRect/>
          </a:stretch>
        </p:blipFill>
        <p:spPr>
          <a:xfrm>
            <a:off x="7968825" y="6076700"/>
            <a:ext cx="1676400" cy="676275"/>
          </a:xfrm>
          <a:prstGeom prst="rect">
            <a:avLst/>
          </a:prstGeom>
          <a:noFill/>
          <a:ln>
            <a:noFill/>
          </a:ln>
        </p:spPr>
      </p:pic>
      <p:pic>
        <p:nvPicPr>
          <p:cNvPr id="300" name="Google Shape;300;p35"/>
          <p:cNvPicPr preferRelativeResize="0"/>
          <p:nvPr/>
        </p:nvPicPr>
        <p:blipFill>
          <a:blip r:embed="rId26">
            <a:alphaModFix/>
          </a:blip>
          <a:stretch>
            <a:fillRect/>
          </a:stretch>
        </p:blipFill>
        <p:spPr>
          <a:xfrm>
            <a:off x="10942973" y="5952875"/>
            <a:ext cx="923925" cy="923925"/>
          </a:xfrm>
          <a:prstGeom prst="rect">
            <a:avLst/>
          </a:prstGeom>
          <a:noFill/>
          <a:ln>
            <a:noFill/>
          </a:ln>
        </p:spPr>
      </p:pic>
      <p:sp>
        <p:nvSpPr>
          <p:cNvPr id="301" name="Google Shape;301;p35"/>
          <p:cNvSpPr txBox="1"/>
          <p:nvPr/>
        </p:nvSpPr>
        <p:spPr>
          <a:xfrm>
            <a:off x="4006538" y="3663663"/>
            <a:ext cx="1150200" cy="2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Lato" panose="020F0502020204030203" pitchFamily="34" charset="0"/>
                <a:ea typeface="Calibri"/>
                <a:cs typeface="Calibri"/>
                <a:sym typeface="Calibri"/>
              </a:rPr>
              <a:t>B7061-RIPL</a:t>
            </a:r>
            <a:endParaRPr sz="1200">
              <a:latin typeface="Lato" panose="020F0502020204030203" pitchFamily="34" charset="0"/>
              <a:ea typeface="Calibri"/>
              <a:cs typeface="Calibri"/>
              <a:sym typeface="Calibri"/>
            </a:endParaRPr>
          </a:p>
        </p:txBody>
      </p:sp>
      <p:sp>
        <p:nvSpPr>
          <p:cNvPr id="302" name="Google Shape;302;p35"/>
          <p:cNvSpPr txBox="1"/>
          <p:nvPr/>
        </p:nvSpPr>
        <p:spPr>
          <a:xfrm>
            <a:off x="8469275" y="3650063"/>
            <a:ext cx="1150200" cy="1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B7037-NCSU</a:t>
            </a:r>
            <a:endParaRPr>
              <a:latin typeface="Calibri"/>
              <a:ea typeface="Calibri"/>
              <a:cs typeface="Calibri"/>
              <a:sym typeface="Calibri"/>
            </a:endParaRPr>
          </a:p>
        </p:txBody>
      </p:sp>
      <p:sp>
        <p:nvSpPr>
          <p:cNvPr id="303" name="Google Shape;303;p35"/>
          <p:cNvSpPr txBox="1"/>
          <p:nvPr/>
        </p:nvSpPr>
        <p:spPr>
          <a:xfrm>
            <a:off x="6620950" y="3648338"/>
            <a:ext cx="11502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B7118-CE</a:t>
            </a:r>
            <a:endParaRPr>
              <a:latin typeface="Calibri"/>
              <a:ea typeface="Calibri"/>
              <a:cs typeface="Calibri"/>
              <a:sym typeface="Calibri"/>
            </a:endParaRPr>
          </a:p>
        </p:txBody>
      </p:sp>
      <p:sp>
        <p:nvSpPr>
          <p:cNvPr id="304" name="Google Shape;304;p35"/>
          <p:cNvSpPr txBox="1"/>
          <p:nvPr/>
        </p:nvSpPr>
        <p:spPr>
          <a:xfrm>
            <a:off x="6331975" y="5490613"/>
            <a:ext cx="1514400" cy="1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B7026-NASWA</a:t>
            </a:r>
            <a:endParaRPr>
              <a:latin typeface="Calibri"/>
              <a:ea typeface="Calibri"/>
              <a:cs typeface="Calibri"/>
              <a:sym typeface="Calibri"/>
            </a:endParaRPr>
          </a:p>
        </p:txBody>
      </p:sp>
      <p:sp>
        <p:nvSpPr>
          <p:cNvPr id="305" name="Google Shape;305;p35"/>
          <p:cNvSpPr txBox="1"/>
          <p:nvPr/>
        </p:nvSpPr>
        <p:spPr>
          <a:xfrm>
            <a:off x="10337475" y="3762163"/>
            <a:ext cx="1410900" cy="1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B7068-Eduworks</a:t>
            </a:r>
            <a:endParaRPr>
              <a:latin typeface="Calibri"/>
              <a:ea typeface="Calibri"/>
              <a:cs typeface="Calibri"/>
              <a:sym typeface="Calibri"/>
            </a:endParaRPr>
          </a:p>
        </p:txBody>
      </p:sp>
      <p:sp>
        <p:nvSpPr>
          <p:cNvPr id="306" name="Google Shape;306;p35"/>
          <p:cNvSpPr txBox="1"/>
          <p:nvPr/>
        </p:nvSpPr>
        <p:spPr>
          <a:xfrm>
            <a:off x="4065175" y="5554513"/>
            <a:ext cx="1352400" cy="1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07" name="Google Shape;307;p35"/>
          <p:cNvSpPr txBox="1"/>
          <p:nvPr/>
        </p:nvSpPr>
        <p:spPr>
          <a:xfrm>
            <a:off x="3905425" y="5405413"/>
            <a:ext cx="1352400" cy="2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Lato" panose="020F0502020204030203" pitchFamily="34" charset="0"/>
                <a:ea typeface="Calibri"/>
                <a:cs typeface="Calibri"/>
                <a:sym typeface="Calibri"/>
              </a:rPr>
              <a:t>B6894-BHEF</a:t>
            </a:r>
            <a:endParaRPr sz="1200">
              <a:latin typeface="Lato" panose="020F0502020204030203" pitchFamily="34" charset="0"/>
              <a:ea typeface="Calibri"/>
              <a:cs typeface="Calibri"/>
              <a:sym typeface="Calibri"/>
            </a:endParaRPr>
          </a:p>
        </p:txBody>
      </p:sp>
      <p:sp>
        <p:nvSpPr>
          <p:cNvPr id="308" name="Google Shape;308;p35"/>
          <p:cNvSpPr txBox="1"/>
          <p:nvPr/>
        </p:nvSpPr>
        <p:spPr>
          <a:xfrm>
            <a:off x="9741125" y="5266988"/>
            <a:ext cx="1493400" cy="1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B6968-CO Mines</a:t>
            </a:r>
            <a:endParaRPr>
              <a:latin typeface="Calibri"/>
              <a:ea typeface="Calibri"/>
              <a:cs typeface="Calibri"/>
              <a:sym typeface="Calibri"/>
            </a:endParaRPr>
          </a:p>
        </p:txBody>
      </p:sp>
      <p:sp>
        <p:nvSpPr>
          <p:cNvPr id="309" name="Google Shape;309;p35"/>
          <p:cNvSpPr txBox="1"/>
          <p:nvPr/>
        </p:nvSpPr>
        <p:spPr>
          <a:xfrm>
            <a:off x="316675" y="785075"/>
            <a:ext cx="2480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Lato" panose="020F0502020204030203" pitchFamily="34" charset="0"/>
                <a:ea typeface="Calibri"/>
                <a:cs typeface="Calibri"/>
                <a:sym typeface="Calibri"/>
              </a:rPr>
              <a:t>Anchor Partners</a:t>
            </a:r>
            <a:endParaRPr sz="2000" dirty="0">
              <a:latin typeface="Lato" panose="020F0502020204030203" pitchFamily="34" charset="0"/>
              <a:ea typeface="Calibri"/>
              <a:cs typeface="Calibri"/>
              <a:sym typeface="Calibri"/>
            </a:endParaRPr>
          </a:p>
        </p:txBody>
      </p:sp>
      <p:pic>
        <p:nvPicPr>
          <p:cNvPr id="310" name="Google Shape;310;p35"/>
          <p:cNvPicPr preferRelativeResize="0"/>
          <p:nvPr/>
        </p:nvPicPr>
        <p:blipFill>
          <a:blip r:embed="rId10">
            <a:alphaModFix/>
          </a:blip>
          <a:stretch>
            <a:fillRect/>
          </a:stretch>
        </p:blipFill>
        <p:spPr>
          <a:xfrm>
            <a:off x="8785475" y="2781363"/>
            <a:ext cx="1990725" cy="676275"/>
          </a:xfrm>
          <a:prstGeom prst="rect">
            <a:avLst/>
          </a:prstGeom>
          <a:noFill/>
          <a:ln>
            <a:noFill/>
          </a:ln>
        </p:spPr>
      </p:pic>
      <p:sp>
        <p:nvSpPr>
          <p:cNvPr id="311" name="Google Shape;311;p35"/>
          <p:cNvSpPr txBox="1"/>
          <p:nvPr/>
        </p:nvSpPr>
        <p:spPr>
          <a:xfrm>
            <a:off x="316675" y="2780388"/>
            <a:ext cx="2480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Lato" panose="020F0502020204030203" pitchFamily="34" charset="0"/>
                <a:ea typeface="Calibri"/>
                <a:cs typeface="Calibri"/>
                <a:sym typeface="Calibri"/>
              </a:rPr>
              <a:t>Data Partners</a:t>
            </a:r>
            <a:endParaRPr sz="2000">
              <a:latin typeface="Lato" panose="020F0502020204030203" pitchFamily="34" charset="0"/>
              <a:ea typeface="Calibri"/>
              <a:cs typeface="Calibri"/>
              <a:sym typeface="Calibri"/>
            </a:endParaRPr>
          </a:p>
        </p:txBody>
      </p:sp>
      <p:cxnSp>
        <p:nvCxnSpPr>
          <p:cNvPr id="312" name="Google Shape;312;p35"/>
          <p:cNvCxnSpPr/>
          <p:nvPr/>
        </p:nvCxnSpPr>
        <p:spPr>
          <a:xfrm>
            <a:off x="838450" y="2567463"/>
            <a:ext cx="10803900" cy="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35"/>
          <p:cNvCxnSpPr/>
          <p:nvPr/>
        </p:nvCxnSpPr>
        <p:spPr>
          <a:xfrm>
            <a:off x="923675" y="5940738"/>
            <a:ext cx="10803900" cy="0"/>
          </a:xfrm>
          <a:prstGeom prst="straightConnector1">
            <a:avLst/>
          </a:prstGeom>
          <a:noFill/>
          <a:ln w="9525" cap="flat" cmpd="sng">
            <a:solidFill>
              <a:schemeClr val="dk2"/>
            </a:solidFill>
            <a:prstDash val="solid"/>
            <a:round/>
            <a:headEnd type="none" w="med" len="med"/>
            <a:tailEnd type="none" w="med" len="med"/>
          </a:ln>
        </p:spPr>
      </p:cxnSp>
      <p:sp>
        <p:nvSpPr>
          <p:cNvPr id="314" name="Google Shape;314;p35"/>
          <p:cNvSpPr txBox="1"/>
          <p:nvPr/>
        </p:nvSpPr>
        <p:spPr>
          <a:xfrm>
            <a:off x="316675" y="4461575"/>
            <a:ext cx="3158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Lato" panose="020F0502020204030203" pitchFamily="34" charset="0"/>
                <a:ea typeface="Calibri"/>
                <a:cs typeface="Calibri"/>
                <a:sym typeface="Calibri"/>
              </a:rPr>
              <a:t>Track Success Partners</a:t>
            </a:r>
            <a:endParaRPr sz="2000">
              <a:latin typeface="Lato" panose="020F0502020204030203" pitchFamily="34" charset="0"/>
              <a:ea typeface="Calibri"/>
              <a:cs typeface="Calibri"/>
              <a:sym typeface="Calibri"/>
            </a:endParaRPr>
          </a:p>
        </p:txBody>
      </p:sp>
      <p:cxnSp>
        <p:nvCxnSpPr>
          <p:cNvPr id="315" name="Google Shape;315;p35"/>
          <p:cNvCxnSpPr/>
          <p:nvPr/>
        </p:nvCxnSpPr>
        <p:spPr>
          <a:xfrm>
            <a:off x="838450" y="3663663"/>
            <a:ext cx="10803900" cy="0"/>
          </a:xfrm>
          <a:prstGeom prst="straightConnector1">
            <a:avLst/>
          </a:prstGeom>
          <a:noFill/>
          <a:ln w="9525" cap="flat" cmpd="sng">
            <a:solidFill>
              <a:schemeClr val="dk2"/>
            </a:solidFill>
            <a:prstDash val="solid"/>
            <a:round/>
            <a:headEnd type="none" w="med" len="med"/>
            <a:tailEnd type="none" w="med" len="med"/>
          </a:ln>
        </p:spPr>
      </p:cxnSp>
      <p:sp>
        <p:nvSpPr>
          <p:cNvPr id="316" name="Google Shape;316;p35"/>
          <p:cNvSpPr txBox="1"/>
          <p:nvPr/>
        </p:nvSpPr>
        <p:spPr>
          <a:xfrm>
            <a:off x="316675" y="6055338"/>
            <a:ext cx="2480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Lato" panose="020F0502020204030203" pitchFamily="34" charset="0"/>
                <a:ea typeface="Calibri"/>
                <a:cs typeface="Calibri"/>
                <a:sym typeface="Calibri"/>
              </a:rPr>
              <a:t>Advisors</a:t>
            </a:r>
            <a:endParaRPr sz="2000">
              <a:latin typeface="Lato" panose="020F0502020204030203" pitchFamily="34" charset="0"/>
              <a:ea typeface="Calibri"/>
              <a:cs typeface="Calibri"/>
              <a:sym typeface="Calibri"/>
            </a:endParaRPr>
          </a:p>
        </p:txBody>
      </p:sp>
      <p:sp>
        <p:nvSpPr>
          <p:cNvPr id="317" name="Google Shape;317;p35"/>
          <p:cNvSpPr txBox="1"/>
          <p:nvPr/>
        </p:nvSpPr>
        <p:spPr>
          <a:xfrm>
            <a:off x="7996385" y="5565920"/>
            <a:ext cx="2695500" cy="295200"/>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1">
                <a:solidFill>
                  <a:srgbClr val="FF0000"/>
                </a:solidFill>
                <a:latin typeface="Lato" panose="020F0502020204030203" pitchFamily="34" charset="0"/>
                <a:ea typeface="Calibri"/>
                <a:cs typeface="Calibri"/>
                <a:sym typeface="Calibri"/>
              </a:rPr>
              <a:t>Data Privacy &amp; Security Working Group</a:t>
            </a:r>
            <a:endParaRPr>
              <a:latin typeface="Lato" panose="020F0502020204030203" pitchFamily="34" charset="0"/>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SAFER Team &amp; Partners</a:t>
            </a:r>
            <a:endParaRPr/>
          </a:p>
        </p:txBody>
      </p:sp>
      <p:sp>
        <p:nvSpPr>
          <p:cNvPr id="249" name="Google Shape;249;p32"/>
          <p:cNvSpPr txBox="1">
            <a:spLocks noGrp="1"/>
          </p:cNvSpPr>
          <p:nvPr>
            <p:ph type="body" idx="1"/>
          </p:nvPr>
        </p:nvSpPr>
        <p:spPr>
          <a:xfrm>
            <a:off x="838200" y="1727239"/>
            <a:ext cx="10383982" cy="456454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r>
              <a:rPr lang="en-US" sz="2000" b="1" dirty="0"/>
              <a:t>Research &amp; Development Team</a:t>
            </a:r>
            <a:endParaRPr dirty="0"/>
          </a:p>
          <a:p>
            <a:pPr marL="0" lvl="0" indent="0" algn="l" rtl="0">
              <a:lnSpc>
                <a:spcPct val="100000"/>
              </a:lnSpc>
              <a:spcBef>
                <a:spcPts val="1000"/>
              </a:spcBef>
              <a:spcAft>
                <a:spcPts val="0"/>
              </a:spcAft>
              <a:buClr>
                <a:schemeClr val="dk1"/>
              </a:buClr>
              <a:buSzPts val="2000"/>
              <a:buNone/>
            </a:pPr>
            <a:r>
              <a:rPr lang="en-US" sz="2000" dirty="0" err="1"/>
              <a:t>Börner</a:t>
            </a:r>
            <a:r>
              <a:rPr lang="en-US" sz="2000" dirty="0"/>
              <a:t> (PI), Liu (co-PI), Simon (co-PI), Gupta, Indiana University </a:t>
            </a:r>
            <a:endParaRPr dirty="0"/>
          </a:p>
          <a:p>
            <a:pPr marL="0" lvl="0" indent="0" algn="l" rtl="0">
              <a:lnSpc>
                <a:spcPct val="100000"/>
              </a:lnSpc>
              <a:spcBef>
                <a:spcPts val="1000"/>
              </a:spcBef>
              <a:spcAft>
                <a:spcPts val="0"/>
              </a:spcAft>
              <a:buClr>
                <a:schemeClr val="dk1"/>
              </a:buClr>
              <a:buSzPts val="2000"/>
              <a:buNone/>
            </a:pPr>
            <a:r>
              <a:rPr lang="en-US" sz="2000" dirty="0"/>
              <a:t>Storksdieck (co-PI) and Heather Fischer, Oregon State University </a:t>
            </a:r>
            <a:endParaRPr dirty="0"/>
          </a:p>
          <a:p>
            <a:pPr marL="0" lvl="0" indent="0" algn="l" rtl="0">
              <a:lnSpc>
                <a:spcPct val="100000"/>
              </a:lnSpc>
              <a:spcBef>
                <a:spcPts val="1000"/>
              </a:spcBef>
              <a:spcAft>
                <a:spcPts val="0"/>
              </a:spcAft>
              <a:buClr>
                <a:schemeClr val="dk1"/>
              </a:buClr>
              <a:buSzPts val="2000"/>
              <a:buNone/>
            </a:pPr>
            <a:r>
              <a:rPr lang="en-US" sz="2000" dirty="0"/>
              <a:t>André Skupin (co-PI) and Sean Ahearn, </a:t>
            </a:r>
            <a:r>
              <a:rPr lang="en-US" sz="2000" dirty="0" err="1"/>
              <a:t>BigKnowledge</a:t>
            </a:r>
            <a:r>
              <a:rPr lang="en-US" sz="2000" dirty="0"/>
              <a:t> LLC</a:t>
            </a:r>
            <a:endParaRPr dirty="0"/>
          </a:p>
          <a:p>
            <a:pPr marL="0" lvl="0" indent="0" algn="l" rtl="0">
              <a:lnSpc>
                <a:spcPct val="100000"/>
              </a:lnSpc>
              <a:spcBef>
                <a:spcPts val="1000"/>
              </a:spcBef>
              <a:spcAft>
                <a:spcPts val="0"/>
              </a:spcAft>
              <a:buClr>
                <a:schemeClr val="dk1"/>
              </a:buClr>
              <a:buSzPts val="2000"/>
              <a:buNone/>
            </a:pPr>
            <a:r>
              <a:rPr lang="en-US" sz="2000" dirty="0"/>
              <a:t>Kemi Jona (Consultant)</a:t>
            </a:r>
            <a:endParaRPr dirty="0"/>
          </a:p>
          <a:p>
            <a:pPr marL="0" lvl="0" indent="0" algn="l" rtl="0">
              <a:lnSpc>
                <a:spcPct val="100000"/>
              </a:lnSpc>
              <a:spcBef>
                <a:spcPts val="1000"/>
              </a:spcBef>
              <a:spcAft>
                <a:spcPts val="0"/>
              </a:spcAft>
              <a:buClr>
                <a:schemeClr val="dk1"/>
              </a:buClr>
              <a:buSzPts val="2000"/>
              <a:buNone/>
            </a:pPr>
            <a:r>
              <a:rPr lang="en-US" sz="2000" b="1" dirty="0"/>
              <a:t>Data Collaborators</a:t>
            </a:r>
            <a:endParaRPr dirty="0"/>
          </a:p>
          <a:p>
            <a:pPr marL="0" lvl="0" indent="0" algn="l" rtl="0">
              <a:lnSpc>
                <a:spcPct val="100000"/>
              </a:lnSpc>
              <a:spcBef>
                <a:spcPts val="1000"/>
              </a:spcBef>
              <a:spcAft>
                <a:spcPts val="0"/>
              </a:spcAft>
              <a:buClr>
                <a:schemeClr val="dk1"/>
              </a:buClr>
              <a:buSzPts val="2000"/>
              <a:buNone/>
            </a:pPr>
            <a:r>
              <a:rPr lang="en-US" sz="2000" dirty="0" err="1"/>
              <a:t>Emsi</a:t>
            </a:r>
            <a:r>
              <a:rPr lang="en-US" sz="2000" dirty="0"/>
              <a:t> &amp; Burning Glass Technologies</a:t>
            </a:r>
            <a:endParaRPr dirty="0"/>
          </a:p>
          <a:p>
            <a:pPr marL="0" lvl="0" indent="0" algn="l" rtl="0">
              <a:lnSpc>
                <a:spcPct val="100000"/>
              </a:lnSpc>
              <a:spcBef>
                <a:spcPts val="1000"/>
              </a:spcBef>
              <a:spcAft>
                <a:spcPts val="0"/>
              </a:spcAft>
              <a:buClr>
                <a:schemeClr val="dk1"/>
              </a:buClr>
              <a:buSzPts val="2000"/>
              <a:buNone/>
            </a:pPr>
            <a:r>
              <a:rPr lang="en-US" sz="2000" b="1" dirty="0"/>
              <a:t>Dissemination and Testing Collaborators</a:t>
            </a:r>
            <a:endParaRPr dirty="0"/>
          </a:p>
          <a:p>
            <a:pPr marL="0" lvl="0" indent="0" algn="l" rtl="0">
              <a:lnSpc>
                <a:spcPct val="100000"/>
              </a:lnSpc>
              <a:spcBef>
                <a:spcPts val="1000"/>
              </a:spcBef>
              <a:spcAft>
                <a:spcPts val="0"/>
              </a:spcAft>
              <a:buClr>
                <a:schemeClr val="dk1"/>
              </a:buClr>
              <a:buSzPts val="2000"/>
              <a:buNone/>
            </a:pPr>
            <a:r>
              <a:rPr lang="en-US" sz="2000" dirty="0" err="1"/>
              <a:t>InStride</a:t>
            </a:r>
            <a:r>
              <a:rPr lang="en-US" sz="2000" dirty="0"/>
              <a:t> &amp; Skillful Indiana</a:t>
            </a:r>
            <a:endParaRPr dirty="0"/>
          </a:p>
          <a:p>
            <a:pPr marL="0" lvl="0" indent="0" algn="l" rtl="0">
              <a:lnSpc>
                <a:spcPct val="100000"/>
              </a:lnSpc>
              <a:spcBef>
                <a:spcPts val="1000"/>
              </a:spcBef>
              <a:spcAft>
                <a:spcPts val="0"/>
              </a:spcAft>
              <a:buClr>
                <a:schemeClr val="dk1"/>
              </a:buClr>
              <a:buSzPts val="2000"/>
              <a:buNone/>
            </a:pPr>
            <a:r>
              <a:rPr lang="en-US" sz="2000" b="1" dirty="0"/>
              <a:t>Library and Museum Collaborators</a:t>
            </a:r>
            <a:endParaRPr dirty="0"/>
          </a:p>
          <a:p>
            <a:pPr marL="0" lvl="0" indent="0" algn="l" rtl="0">
              <a:lnSpc>
                <a:spcPct val="100000"/>
              </a:lnSpc>
              <a:spcBef>
                <a:spcPts val="1000"/>
              </a:spcBef>
              <a:spcAft>
                <a:spcPts val="0"/>
              </a:spcAft>
              <a:buClr>
                <a:schemeClr val="dk1"/>
              </a:buClr>
              <a:buSzPts val="2000"/>
              <a:buNone/>
            </a:pPr>
            <a:r>
              <a:rPr lang="en-US" sz="2000" dirty="0"/>
              <a:t>Association of Science and Technology Centers &amp; American Library Association</a:t>
            </a:r>
            <a:endParaRPr dirty="0"/>
          </a:p>
          <a:p>
            <a:pPr marL="228600" lvl="0" indent="-101600" algn="l" rtl="0">
              <a:lnSpc>
                <a:spcPct val="100000"/>
              </a:lnSpc>
              <a:spcBef>
                <a:spcPts val="1000"/>
              </a:spcBef>
              <a:spcAft>
                <a:spcPts val="0"/>
              </a:spcAft>
              <a:buClr>
                <a:schemeClr val="dk1"/>
              </a:buClr>
              <a:buSzPts val="2000"/>
              <a:buNone/>
            </a:pPr>
            <a:endParaRPr sz="2000" dirty="0"/>
          </a:p>
        </p:txBody>
      </p:sp>
      <p:pic>
        <p:nvPicPr>
          <p:cNvPr id="250" name="Google Shape;250;p32"/>
          <p:cNvPicPr preferRelativeResize="0"/>
          <p:nvPr/>
        </p:nvPicPr>
        <p:blipFill rotWithShape="1">
          <a:blip r:embed="rId3">
            <a:alphaModFix/>
          </a:blip>
          <a:srcRect/>
          <a:stretch/>
        </p:blipFill>
        <p:spPr>
          <a:xfrm>
            <a:off x="7699272" y="4002856"/>
            <a:ext cx="1061747" cy="1170923"/>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9646553" y="2125565"/>
            <a:ext cx="1082511" cy="1287054"/>
          </a:xfrm>
          <a:prstGeom prst="rect">
            <a:avLst/>
          </a:prstGeom>
          <a:noFill/>
          <a:ln>
            <a:noFill/>
          </a:ln>
        </p:spPr>
      </p:pic>
      <p:pic>
        <p:nvPicPr>
          <p:cNvPr id="252" name="Google Shape;252;p32"/>
          <p:cNvPicPr preferRelativeResize="0"/>
          <p:nvPr/>
        </p:nvPicPr>
        <p:blipFill rotWithShape="1">
          <a:blip r:embed="rId5">
            <a:alphaModFix/>
          </a:blip>
          <a:srcRect/>
          <a:stretch/>
        </p:blipFill>
        <p:spPr>
          <a:xfrm>
            <a:off x="10795903" y="2125565"/>
            <a:ext cx="990407" cy="1277779"/>
          </a:xfrm>
          <a:prstGeom prst="rect">
            <a:avLst/>
          </a:prstGeom>
          <a:noFill/>
          <a:ln>
            <a:noFill/>
          </a:ln>
        </p:spPr>
      </p:pic>
      <p:pic>
        <p:nvPicPr>
          <p:cNvPr id="253" name="Google Shape;253;p32"/>
          <p:cNvPicPr preferRelativeResize="0"/>
          <p:nvPr/>
        </p:nvPicPr>
        <p:blipFill rotWithShape="1">
          <a:blip r:embed="rId6">
            <a:alphaModFix/>
          </a:blip>
          <a:srcRect/>
          <a:stretch/>
        </p:blipFill>
        <p:spPr>
          <a:xfrm>
            <a:off x="6904922" y="858620"/>
            <a:ext cx="1061748" cy="1155249"/>
          </a:xfrm>
          <a:prstGeom prst="rect">
            <a:avLst/>
          </a:prstGeom>
          <a:noFill/>
          <a:ln>
            <a:noFill/>
          </a:ln>
        </p:spPr>
      </p:pic>
      <p:pic>
        <p:nvPicPr>
          <p:cNvPr id="255" name="Google Shape;255;p32"/>
          <p:cNvPicPr preferRelativeResize="0"/>
          <p:nvPr/>
        </p:nvPicPr>
        <p:blipFill>
          <a:blip r:embed="rId7">
            <a:alphaModFix/>
          </a:blip>
          <a:stretch>
            <a:fillRect/>
          </a:stretch>
        </p:blipFill>
        <p:spPr>
          <a:xfrm>
            <a:off x="7699281" y="2710071"/>
            <a:ext cx="1771650" cy="1181100"/>
          </a:xfrm>
          <a:prstGeom prst="rect">
            <a:avLst/>
          </a:prstGeom>
          <a:noFill/>
          <a:ln>
            <a:noFill/>
          </a:ln>
        </p:spPr>
      </p:pic>
      <p:pic>
        <p:nvPicPr>
          <p:cNvPr id="256" name="Google Shape;256;p32"/>
          <p:cNvPicPr preferRelativeResize="0"/>
          <p:nvPr/>
        </p:nvPicPr>
        <p:blipFill>
          <a:blip r:embed="rId8">
            <a:alphaModFix/>
          </a:blip>
          <a:stretch>
            <a:fillRect/>
          </a:stretch>
        </p:blipFill>
        <p:spPr>
          <a:xfrm>
            <a:off x="8017481" y="858630"/>
            <a:ext cx="1155216" cy="1155250"/>
          </a:xfrm>
          <a:prstGeom prst="rect">
            <a:avLst/>
          </a:prstGeom>
          <a:noFill/>
          <a:ln>
            <a:noFill/>
          </a:ln>
        </p:spPr>
      </p:pic>
      <p:pic>
        <p:nvPicPr>
          <p:cNvPr id="257" name="Google Shape;257;p32"/>
          <p:cNvPicPr preferRelativeResize="0"/>
          <p:nvPr/>
        </p:nvPicPr>
        <p:blipFill>
          <a:blip r:embed="rId9">
            <a:alphaModFix/>
          </a:blip>
          <a:stretch>
            <a:fillRect/>
          </a:stretch>
        </p:blipFill>
        <p:spPr>
          <a:xfrm>
            <a:off x="9223504" y="876953"/>
            <a:ext cx="1061750" cy="1061723"/>
          </a:xfrm>
          <a:prstGeom prst="rect">
            <a:avLst/>
          </a:prstGeom>
          <a:noFill/>
          <a:ln>
            <a:noFill/>
          </a:ln>
        </p:spPr>
      </p:pic>
      <p:pic>
        <p:nvPicPr>
          <p:cNvPr id="258" name="Google Shape;258;p32"/>
          <p:cNvPicPr preferRelativeResize="0"/>
          <p:nvPr/>
        </p:nvPicPr>
        <p:blipFill>
          <a:blip r:embed="rId10">
            <a:alphaModFix/>
          </a:blip>
          <a:stretch>
            <a:fillRect/>
          </a:stretch>
        </p:blipFill>
        <p:spPr>
          <a:xfrm>
            <a:off x="10336054" y="875928"/>
            <a:ext cx="1061750" cy="1061750"/>
          </a:xfrm>
          <a:prstGeom prst="rect">
            <a:avLst/>
          </a:prstGeom>
          <a:noFill/>
          <a:ln>
            <a:noFill/>
          </a:ln>
        </p:spPr>
      </p:pic>
      <p:sp>
        <p:nvSpPr>
          <p:cNvPr id="13" name="Google Shape;217;p28">
            <a:extLst>
              <a:ext uri="{FF2B5EF4-FFF2-40B4-BE49-F238E27FC236}">
                <a16:creationId xmlns:a16="http://schemas.microsoft.com/office/drawing/2014/main" id="{D80FB8B2-30D2-4150-9A5B-554436752196}"/>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2</a:t>
            </a:fld>
            <a:endParaRPr dirty="0">
              <a:latin typeface="Lato" panose="020F050202020403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EB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13D94F-28DB-44DA-A10E-A5F813921DCD}"/>
              </a:ext>
            </a:extLst>
          </p:cNvPr>
          <p:cNvPicPr>
            <a:picLocks noChangeAspect="1"/>
          </p:cNvPicPr>
          <p:nvPr/>
        </p:nvPicPr>
        <p:blipFill rotWithShape="1">
          <a:blip r:embed="rId2"/>
          <a:srcRect t="17984"/>
          <a:stretch/>
        </p:blipFill>
        <p:spPr>
          <a:xfrm>
            <a:off x="2467" y="0"/>
            <a:ext cx="12187066" cy="6857999"/>
          </a:xfrm>
          <a:prstGeom prst="rect">
            <a:avLst/>
          </a:prstGeom>
        </p:spPr>
      </p:pic>
      <p:sp>
        <p:nvSpPr>
          <p:cNvPr id="4" name="TextBox 3">
            <a:extLst>
              <a:ext uri="{FF2B5EF4-FFF2-40B4-BE49-F238E27FC236}">
                <a16:creationId xmlns:a16="http://schemas.microsoft.com/office/drawing/2014/main" id="{7CFB5EFC-6B85-48DF-8723-62F4C4E163D1}"/>
              </a:ext>
            </a:extLst>
          </p:cNvPr>
          <p:cNvSpPr txBox="1"/>
          <p:nvPr/>
        </p:nvSpPr>
        <p:spPr>
          <a:xfrm>
            <a:off x="1690575" y="2828261"/>
            <a:ext cx="8861721" cy="707886"/>
          </a:xfrm>
          <a:prstGeom prst="rect">
            <a:avLst/>
          </a:prstGeom>
          <a:noFill/>
        </p:spPr>
        <p:txBody>
          <a:bodyPr wrap="none" rtlCol="0">
            <a:spAutoFit/>
          </a:bodyPr>
          <a:lstStyle/>
          <a:p>
            <a:r>
              <a:rPr lang="en-US" sz="4000" dirty="0">
                <a:latin typeface="Lato" panose="020F0502020204030203" pitchFamily="34" charset="0"/>
              </a:rPr>
              <a:t>Thank you for keeping US                            !</a:t>
            </a:r>
          </a:p>
        </p:txBody>
      </p:sp>
      <p:pic>
        <p:nvPicPr>
          <p:cNvPr id="5" name="Picture 4">
            <a:extLst>
              <a:ext uri="{FF2B5EF4-FFF2-40B4-BE49-F238E27FC236}">
                <a16:creationId xmlns:a16="http://schemas.microsoft.com/office/drawing/2014/main" id="{F351DB1F-9F39-49E7-9319-A68DAE2B6A5D}"/>
              </a:ext>
            </a:extLst>
          </p:cNvPr>
          <p:cNvPicPr>
            <a:picLocks noChangeAspect="1"/>
          </p:cNvPicPr>
          <p:nvPr/>
        </p:nvPicPr>
        <p:blipFill>
          <a:blip r:embed="rId3"/>
          <a:stretch>
            <a:fillRect/>
          </a:stretch>
        </p:blipFill>
        <p:spPr>
          <a:xfrm>
            <a:off x="7639520" y="2899822"/>
            <a:ext cx="2408129" cy="636325"/>
          </a:xfrm>
          <a:prstGeom prst="rect">
            <a:avLst/>
          </a:prstGeom>
        </p:spPr>
      </p:pic>
    </p:spTree>
    <p:extLst>
      <p:ext uri="{BB962C8B-B14F-4D97-AF65-F5344CB8AC3E}">
        <p14:creationId xmlns:p14="http://schemas.microsoft.com/office/powerpoint/2010/main" val="2253613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F5DE8B-3944-4054-A7FD-B0131062449D}"/>
              </a:ext>
            </a:extLst>
          </p:cNvPr>
          <p:cNvPicPr>
            <a:picLocks noChangeAspect="1"/>
          </p:cNvPicPr>
          <p:nvPr/>
        </p:nvPicPr>
        <p:blipFill>
          <a:blip r:embed="rId2"/>
          <a:stretch>
            <a:fillRect/>
          </a:stretch>
        </p:blipFill>
        <p:spPr>
          <a:xfrm>
            <a:off x="838200" y="917633"/>
            <a:ext cx="10463636" cy="4602426"/>
          </a:xfrm>
          <a:prstGeom prst="rect">
            <a:avLst/>
          </a:prstGeom>
        </p:spPr>
      </p:pic>
    </p:spTree>
    <p:extLst>
      <p:ext uri="{BB962C8B-B14F-4D97-AF65-F5344CB8AC3E}">
        <p14:creationId xmlns:p14="http://schemas.microsoft.com/office/powerpoint/2010/main" val="983584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50" name="Google Shape;250;p32"/>
          <p:cNvPicPr preferRelativeResize="0"/>
          <p:nvPr/>
        </p:nvPicPr>
        <p:blipFill rotWithShape="1">
          <a:blip r:embed="rId3">
            <a:alphaModFix/>
          </a:blip>
          <a:srcRect/>
          <a:stretch/>
        </p:blipFill>
        <p:spPr>
          <a:xfrm>
            <a:off x="5641596" y="4558570"/>
            <a:ext cx="1061747" cy="1170923"/>
          </a:xfrm>
          <a:prstGeom prst="rect">
            <a:avLst/>
          </a:prstGeom>
          <a:noFill/>
          <a:ln>
            <a:noFill/>
          </a:ln>
        </p:spPr>
      </p:pic>
      <p:pic>
        <p:nvPicPr>
          <p:cNvPr id="251" name="Google Shape;251;p32"/>
          <p:cNvPicPr preferRelativeResize="0"/>
          <p:nvPr/>
        </p:nvPicPr>
        <p:blipFill rotWithShape="1">
          <a:blip r:embed="rId4">
            <a:alphaModFix/>
          </a:blip>
          <a:srcRect/>
          <a:stretch/>
        </p:blipFill>
        <p:spPr>
          <a:xfrm>
            <a:off x="7877923" y="4570311"/>
            <a:ext cx="1082511" cy="1287054"/>
          </a:xfrm>
          <a:prstGeom prst="rect">
            <a:avLst/>
          </a:prstGeom>
          <a:noFill/>
          <a:ln>
            <a:noFill/>
          </a:ln>
        </p:spPr>
      </p:pic>
      <p:pic>
        <p:nvPicPr>
          <p:cNvPr id="252" name="Google Shape;252;p32"/>
          <p:cNvPicPr preferRelativeResize="0"/>
          <p:nvPr/>
        </p:nvPicPr>
        <p:blipFill rotWithShape="1">
          <a:blip r:embed="rId5">
            <a:alphaModFix/>
          </a:blip>
          <a:srcRect/>
          <a:stretch/>
        </p:blipFill>
        <p:spPr>
          <a:xfrm>
            <a:off x="9027273" y="4570311"/>
            <a:ext cx="990407" cy="1277779"/>
          </a:xfrm>
          <a:prstGeom prst="rect">
            <a:avLst/>
          </a:prstGeom>
          <a:noFill/>
          <a:ln>
            <a:noFill/>
          </a:ln>
        </p:spPr>
      </p:pic>
      <p:pic>
        <p:nvPicPr>
          <p:cNvPr id="253" name="Google Shape;253;p32"/>
          <p:cNvPicPr preferRelativeResize="0"/>
          <p:nvPr/>
        </p:nvPicPr>
        <p:blipFill rotWithShape="1">
          <a:blip r:embed="rId6">
            <a:alphaModFix/>
          </a:blip>
          <a:srcRect/>
          <a:stretch/>
        </p:blipFill>
        <p:spPr>
          <a:xfrm>
            <a:off x="1235885" y="2095978"/>
            <a:ext cx="1061748" cy="1155249"/>
          </a:xfrm>
          <a:prstGeom prst="rect">
            <a:avLst/>
          </a:prstGeom>
          <a:noFill/>
          <a:ln>
            <a:noFill/>
          </a:ln>
        </p:spPr>
      </p:pic>
      <p:pic>
        <p:nvPicPr>
          <p:cNvPr id="255" name="Google Shape;255;p32"/>
          <p:cNvPicPr preferRelativeResize="0"/>
          <p:nvPr/>
        </p:nvPicPr>
        <p:blipFill>
          <a:blip r:embed="rId7">
            <a:alphaModFix/>
          </a:blip>
          <a:stretch>
            <a:fillRect/>
          </a:stretch>
        </p:blipFill>
        <p:spPr>
          <a:xfrm>
            <a:off x="1627880" y="4497513"/>
            <a:ext cx="1771650" cy="1181100"/>
          </a:xfrm>
          <a:prstGeom prst="rect">
            <a:avLst/>
          </a:prstGeom>
          <a:noFill/>
          <a:ln>
            <a:noFill/>
          </a:ln>
        </p:spPr>
      </p:pic>
      <p:pic>
        <p:nvPicPr>
          <p:cNvPr id="256" name="Google Shape;256;p32"/>
          <p:cNvPicPr preferRelativeResize="0"/>
          <p:nvPr/>
        </p:nvPicPr>
        <p:blipFill>
          <a:blip r:embed="rId8">
            <a:alphaModFix/>
          </a:blip>
          <a:stretch>
            <a:fillRect/>
          </a:stretch>
        </p:blipFill>
        <p:spPr>
          <a:xfrm>
            <a:off x="2348444" y="2095988"/>
            <a:ext cx="1155216" cy="1155250"/>
          </a:xfrm>
          <a:prstGeom prst="rect">
            <a:avLst/>
          </a:prstGeom>
          <a:noFill/>
          <a:ln>
            <a:noFill/>
          </a:ln>
        </p:spPr>
      </p:pic>
      <p:pic>
        <p:nvPicPr>
          <p:cNvPr id="257" name="Google Shape;257;p32"/>
          <p:cNvPicPr preferRelativeResize="0"/>
          <p:nvPr/>
        </p:nvPicPr>
        <p:blipFill>
          <a:blip r:embed="rId9">
            <a:alphaModFix/>
          </a:blip>
          <a:stretch>
            <a:fillRect/>
          </a:stretch>
        </p:blipFill>
        <p:spPr>
          <a:xfrm>
            <a:off x="7572504" y="2163118"/>
            <a:ext cx="1061750" cy="1061723"/>
          </a:xfrm>
          <a:prstGeom prst="rect">
            <a:avLst/>
          </a:prstGeom>
          <a:noFill/>
          <a:ln>
            <a:noFill/>
          </a:ln>
        </p:spPr>
      </p:pic>
      <p:pic>
        <p:nvPicPr>
          <p:cNvPr id="258" name="Google Shape;258;p32"/>
          <p:cNvPicPr preferRelativeResize="0"/>
          <p:nvPr/>
        </p:nvPicPr>
        <p:blipFill>
          <a:blip r:embed="rId10">
            <a:alphaModFix/>
          </a:blip>
          <a:stretch>
            <a:fillRect/>
          </a:stretch>
        </p:blipFill>
        <p:spPr>
          <a:xfrm>
            <a:off x="8685054" y="2162093"/>
            <a:ext cx="1061750" cy="1061750"/>
          </a:xfrm>
          <a:prstGeom prst="rect">
            <a:avLst/>
          </a:prstGeom>
          <a:noFill/>
          <a:ln>
            <a:noFill/>
          </a:ln>
        </p:spPr>
      </p:pic>
      <p:sp>
        <p:nvSpPr>
          <p:cNvPr id="2" name="TextBox 1">
            <a:extLst>
              <a:ext uri="{FF2B5EF4-FFF2-40B4-BE49-F238E27FC236}">
                <a16:creationId xmlns:a16="http://schemas.microsoft.com/office/drawing/2014/main" id="{0043249D-AECC-0C4B-8FF2-93888A7D387D}"/>
              </a:ext>
            </a:extLst>
          </p:cNvPr>
          <p:cNvSpPr txBox="1"/>
          <p:nvPr/>
        </p:nvSpPr>
        <p:spPr>
          <a:xfrm>
            <a:off x="878679" y="5727330"/>
            <a:ext cx="3376022" cy="584775"/>
          </a:xfrm>
          <a:prstGeom prst="rect">
            <a:avLst/>
          </a:prstGeom>
          <a:noFill/>
        </p:spPr>
        <p:txBody>
          <a:bodyPr wrap="square" rtlCol="0">
            <a:spAutoFit/>
          </a:bodyPr>
          <a:lstStyle/>
          <a:p>
            <a:pPr algn="ctr"/>
            <a:r>
              <a:rPr lang="en-US" sz="1600" dirty="0"/>
              <a:t>André </a:t>
            </a:r>
            <a:r>
              <a:rPr lang="en-US" sz="1600" dirty="0" err="1"/>
              <a:t>Skupin</a:t>
            </a:r>
            <a:r>
              <a:rPr lang="en-US" sz="1600" dirty="0"/>
              <a:t> (co-PI), Sean Ahearn</a:t>
            </a:r>
          </a:p>
          <a:p>
            <a:pPr algn="ctr"/>
            <a:r>
              <a:rPr lang="en-US" sz="1600" i="1" dirty="0" err="1"/>
              <a:t>BigKnowledge</a:t>
            </a:r>
            <a:r>
              <a:rPr lang="en-US" sz="1600" i="1" dirty="0"/>
              <a:t> LLC</a:t>
            </a:r>
          </a:p>
        </p:txBody>
      </p:sp>
      <p:sp>
        <p:nvSpPr>
          <p:cNvPr id="3" name="TextBox 2">
            <a:extLst>
              <a:ext uri="{FF2B5EF4-FFF2-40B4-BE49-F238E27FC236}">
                <a16:creationId xmlns:a16="http://schemas.microsoft.com/office/drawing/2014/main" id="{38D65689-7E28-944A-90B7-9137A50F80A4}"/>
              </a:ext>
            </a:extLst>
          </p:cNvPr>
          <p:cNvSpPr txBox="1"/>
          <p:nvPr/>
        </p:nvSpPr>
        <p:spPr>
          <a:xfrm>
            <a:off x="7201484" y="5881513"/>
            <a:ext cx="3517900" cy="584775"/>
          </a:xfrm>
          <a:prstGeom prst="rect">
            <a:avLst/>
          </a:prstGeom>
          <a:noFill/>
        </p:spPr>
        <p:txBody>
          <a:bodyPr wrap="square" rtlCol="0">
            <a:spAutoFit/>
          </a:bodyPr>
          <a:lstStyle/>
          <a:p>
            <a:pPr algn="ctr"/>
            <a:r>
              <a:rPr lang="en-US" sz="1600" dirty="0" err="1"/>
              <a:t>Storksdieck</a:t>
            </a:r>
            <a:r>
              <a:rPr lang="en-US" sz="1600" dirty="0"/>
              <a:t> (co-PI), Heather Fischer </a:t>
            </a:r>
            <a:r>
              <a:rPr lang="en-US" sz="1600" i="1" dirty="0"/>
              <a:t>Oregon State University </a:t>
            </a:r>
          </a:p>
        </p:txBody>
      </p:sp>
      <p:sp>
        <p:nvSpPr>
          <p:cNvPr id="4" name="TextBox 3">
            <a:extLst>
              <a:ext uri="{FF2B5EF4-FFF2-40B4-BE49-F238E27FC236}">
                <a16:creationId xmlns:a16="http://schemas.microsoft.com/office/drawing/2014/main" id="{FB9D06D5-CD80-9647-9AD9-981D145EC7C4}"/>
              </a:ext>
            </a:extLst>
          </p:cNvPr>
          <p:cNvSpPr txBox="1"/>
          <p:nvPr/>
        </p:nvSpPr>
        <p:spPr>
          <a:xfrm>
            <a:off x="5538933" y="5808461"/>
            <a:ext cx="1238609" cy="584775"/>
          </a:xfrm>
          <a:prstGeom prst="rect">
            <a:avLst/>
          </a:prstGeom>
          <a:noFill/>
        </p:spPr>
        <p:txBody>
          <a:bodyPr wrap="none" rtlCol="0">
            <a:spAutoFit/>
          </a:bodyPr>
          <a:lstStyle/>
          <a:p>
            <a:r>
              <a:rPr lang="en-US" sz="1600" dirty="0"/>
              <a:t>Kemi </a:t>
            </a:r>
            <a:r>
              <a:rPr lang="en-US" sz="1600" dirty="0" err="1"/>
              <a:t>Jona</a:t>
            </a:r>
            <a:r>
              <a:rPr lang="en-US" sz="1600" dirty="0"/>
              <a:t> </a:t>
            </a:r>
          </a:p>
          <a:p>
            <a:pPr algn="ctr"/>
            <a:r>
              <a:rPr lang="en-US" sz="1600" i="1" dirty="0"/>
              <a:t>Consultant</a:t>
            </a:r>
          </a:p>
        </p:txBody>
      </p:sp>
      <p:sp>
        <p:nvSpPr>
          <p:cNvPr id="5" name="TextBox 4">
            <a:extLst>
              <a:ext uri="{FF2B5EF4-FFF2-40B4-BE49-F238E27FC236}">
                <a16:creationId xmlns:a16="http://schemas.microsoft.com/office/drawing/2014/main" id="{68C6E3D1-3318-3945-8A63-0713EE189E5C}"/>
              </a:ext>
            </a:extLst>
          </p:cNvPr>
          <p:cNvSpPr txBox="1"/>
          <p:nvPr/>
        </p:nvSpPr>
        <p:spPr>
          <a:xfrm>
            <a:off x="1361578" y="3316257"/>
            <a:ext cx="2252540" cy="584775"/>
          </a:xfrm>
          <a:prstGeom prst="rect">
            <a:avLst/>
          </a:prstGeom>
          <a:noFill/>
        </p:spPr>
        <p:txBody>
          <a:bodyPr wrap="none" rtlCol="0">
            <a:spAutoFit/>
          </a:bodyPr>
          <a:lstStyle/>
          <a:p>
            <a:r>
              <a:rPr lang="en-US" sz="1600" dirty="0" err="1"/>
              <a:t>Börner</a:t>
            </a:r>
            <a:r>
              <a:rPr lang="en-US" sz="1600" dirty="0"/>
              <a:t> (PI), Liu (co-PI)</a:t>
            </a:r>
          </a:p>
          <a:p>
            <a:pPr algn="ctr"/>
            <a:r>
              <a:rPr lang="en-US" sz="1600" i="1" dirty="0"/>
              <a:t>Indiana University</a:t>
            </a:r>
          </a:p>
        </p:txBody>
      </p:sp>
      <p:sp>
        <p:nvSpPr>
          <p:cNvPr id="6" name="Rectangle 5">
            <a:extLst>
              <a:ext uri="{FF2B5EF4-FFF2-40B4-BE49-F238E27FC236}">
                <a16:creationId xmlns:a16="http://schemas.microsoft.com/office/drawing/2014/main" id="{50E70D7C-6428-5547-B6AF-4ECCD885C978}"/>
              </a:ext>
            </a:extLst>
          </p:cNvPr>
          <p:cNvSpPr/>
          <p:nvPr/>
        </p:nvSpPr>
        <p:spPr>
          <a:xfrm>
            <a:off x="7757956" y="3317838"/>
            <a:ext cx="2114681" cy="584775"/>
          </a:xfrm>
          <a:prstGeom prst="rect">
            <a:avLst/>
          </a:prstGeom>
        </p:spPr>
        <p:txBody>
          <a:bodyPr wrap="none">
            <a:spAutoFit/>
          </a:bodyPr>
          <a:lstStyle/>
          <a:p>
            <a:r>
              <a:rPr lang="en-US" sz="1600" dirty="0"/>
              <a:t>Simon (co-PI), Gupta</a:t>
            </a:r>
          </a:p>
          <a:p>
            <a:pPr algn="ctr"/>
            <a:r>
              <a:rPr lang="en-US" sz="1600" i="1" dirty="0"/>
              <a:t>Indiana University </a:t>
            </a:r>
          </a:p>
        </p:txBody>
      </p:sp>
      <p:sp>
        <p:nvSpPr>
          <p:cNvPr id="7" name="TextBox 6">
            <a:extLst>
              <a:ext uri="{FF2B5EF4-FFF2-40B4-BE49-F238E27FC236}">
                <a16:creationId xmlns:a16="http://schemas.microsoft.com/office/drawing/2014/main" id="{FD989058-84B3-344A-9A4C-8C27C74009C7}"/>
              </a:ext>
            </a:extLst>
          </p:cNvPr>
          <p:cNvSpPr txBox="1"/>
          <p:nvPr/>
        </p:nvSpPr>
        <p:spPr>
          <a:xfrm>
            <a:off x="838200" y="1701760"/>
            <a:ext cx="5194051" cy="338554"/>
          </a:xfrm>
          <a:prstGeom prst="rect">
            <a:avLst/>
          </a:prstGeom>
          <a:noFill/>
        </p:spPr>
        <p:txBody>
          <a:bodyPr wrap="none" rtlCol="0">
            <a:spAutoFit/>
          </a:bodyPr>
          <a:lstStyle/>
          <a:p>
            <a:r>
              <a:rPr lang="en-US" sz="1600" b="1" dirty="0"/>
              <a:t>AI/ML &amp; Computational Modeling and Visualization </a:t>
            </a:r>
          </a:p>
        </p:txBody>
      </p:sp>
      <p:sp>
        <p:nvSpPr>
          <p:cNvPr id="19" name="TextBox 18">
            <a:extLst>
              <a:ext uri="{FF2B5EF4-FFF2-40B4-BE49-F238E27FC236}">
                <a16:creationId xmlns:a16="http://schemas.microsoft.com/office/drawing/2014/main" id="{4DD92B06-5B51-6846-81D7-C0125502193B}"/>
              </a:ext>
            </a:extLst>
          </p:cNvPr>
          <p:cNvSpPr txBox="1"/>
          <p:nvPr/>
        </p:nvSpPr>
        <p:spPr>
          <a:xfrm>
            <a:off x="7869085" y="1727131"/>
            <a:ext cx="1904689" cy="338554"/>
          </a:xfrm>
          <a:prstGeom prst="rect">
            <a:avLst/>
          </a:prstGeom>
          <a:noFill/>
        </p:spPr>
        <p:txBody>
          <a:bodyPr wrap="none" rtlCol="0">
            <a:spAutoFit/>
          </a:bodyPr>
          <a:lstStyle/>
          <a:p>
            <a:r>
              <a:rPr lang="en-US" sz="1600" b="1" dirty="0"/>
              <a:t>Labor Economics</a:t>
            </a:r>
          </a:p>
        </p:txBody>
      </p:sp>
      <p:sp>
        <p:nvSpPr>
          <p:cNvPr id="20" name="TextBox 19">
            <a:extLst>
              <a:ext uri="{FF2B5EF4-FFF2-40B4-BE49-F238E27FC236}">
                <a16:creationId xmlns:a16="http://schemas.microsoft.com/office/drawing/2014/main" id="{5F16A7E2-C7BD-3843-9FFF-726C402DE1E2}"/>
              </a:ext>
            </a:extLst>
          </p:cNvPr>
          <p:cNvSpPr txBox="1"/>
          <p:nvPr/>
        </p:nvSpPr>
        <p:spPr>
          <a:xfrm>
            <a:off x="1800833" y="4134601"/>
            <a:ext cx="1414170" cy="338554"/>
          </a:xfrm>
          <a:prstGeom prst="rect">
            <a:avLst/>
          </a:prstGeom>
          <a:noFill/>
        </p:spPr>
        <p:txBody>
          <a:bodyPr wrap="none" rtlCol="0">
            <a:spAutoFit/>
          </a:bodyPr>
          <a:lstStyle/>
          <a:p>
            <a:r>
              <a:rPr lang="en-US" sz="1600" b="1" dirty="0"/>
              <a:t>Cartography</a:t>
            </a:r>
          </a:p>
        </p:txBody>
      </p:sp>
      <p:sp>
        <p:nvSpPr>
          <p:cNvPr id="21" name="TextBox 20">
            <a:extLst>
              <a:ext uri="{FF2B5EF4-FFF2-40B4-BE49-F238E27FC236}">
                <a16:creationId xmlns:a16="http://schemas.microsoft.com/office/drawing/2014/main" id="{34242BE5-2943-7843-82FF-4C14B22A1A73}"/>
              </a:ext>
            </a:extLst>
          </p:cNvPr>
          <p:cNvSpPr txBox="1"/>
          <p:nvPr/>
        </p:nvSpPr>
        <p:spPr>
          <a:xfrm>
            <a:off x="5405885" y="4134601"/>
            <a:ext cx="4333238" cy="338554"/>
          </a:xfrm>
          <a:prstGeom prst="rect">
            <a:avLst/>
          </a:prstGeom>
          <a:noFill/>
        </p:spPr>
        <p:txBody>
          <a:bodyPr wrap="none" rtlCol="0">
            <a:spAutoFit/>
          </a:bodyPr>
          <a:lstStyle/>
          <a:p>
            <a:r>
              <a:rPr lang="en-US" sz="1600" b="1" dirty="0"/>
              <a:t>Learning Sciences, Research &amp; Evaluation</a:t>
            </a:r>
          </a:p>
        </p:txBody>
      </p:sp>
      <p:sp>
        <p:nvSpPr>
          <p:cNvPr id="23" name="Google Shape;248;p32">
            <a:extLst>
              <a:ext uri="{FF2B5EF4-FFF2-40B4-BE49-F238E27FC236}">
                <a16:creationId xmlns:a16="http://schemas.microsoft.com/office/drawing/2014/main" id="{C9860871-9F76-463C-8152-C0B399333AFA}"/>
              </a:ext>
            </a:extLst>
          </p:cNvPr>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SAFER Team</a:t>
            </a:r>
            <a:endParaRPr dirty="0"/>
          </a:p>
        </p:txBody>
      </p:sp>
      <p:sp>
        <p:nvSpPr>
          <p:cNvPr id="24" name="Google Shape;217;p28">
            <a:extLst>
              <a:ext uri="{FF2B5EF4-FFF2-40B4-BE49-F238E27FC236}">
                <a16:creationId xmlns:a16="http://schemas.microsoft.com/office/drawing/2014/main" id="{A3388C12-39C2-436B-A6B5-07D69F465E51}"/>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3</a:t>
            </a:fld>
            <a:endParaRPr dirty="0">
              <a:latin typeface="Lato" panose="020F0502020204030203" pitchFamily="34" charset="0"/>
            </a:endParaRPr>
          </a:p>
        </p:txBody>
      </p:sp>
    </p:spTree>
    <p:extLst>
      <p:ext uri="{BB962C8B-B14F-4D97-AF65-F5344CB8AC3E}">
        <p14:creationId xmlns:p14="http://schemas.microsoft.com/office/powerpoint/2010/main" val="133878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1524000" y="1380819"/>
            <a:ext cx="9144000" cy="4852975"/>
          </a:xfrm>
          <a:prstGeom prst="rect">
            <a:avLst/>
          </a:prstGeom>
          <a:noFill/>
          <a:ln>
            <a:noFill/>
          </a:ln>
        </p:spPr>
        <p:txBody>
          <a:bodyPr spcFirstLastPara="1" wrap="square" lIns="91425" tIns="45700" rIns="91425" bIns="45700" anchor="b" anchorCtr="0">
            <a:noAutofit/>
          </a:bodyPr>
          <a:lstStyle/>
          <a:p>
            <a:pPr algn="l">
              <a:buSzPts val="4000"/>
            </a:pPr>
            <a:r>
              <a:rPr lang="en-US" sz="3200" dirty="0">
                <a:latin typeface="Lato" panose="020F0502020204030203" pitchFamily="34" charset="0"/>
              </a:rPr>
              <a:t>We knew that:</a:t>
            </a:r>
            <a:br>
              <a:rPr lang="en-US" sz="3200" dirty="0">
                <a:latin typeface="Lato" panose="020F0502020204030203" pitchFamily="34" charset="0"/>
              </a:rPr>
            </a:br>
            <a:br>
              <a:rPr lang="en-US" sz="3200" dirty="0">
                <a:latin typeface="Lato" panose="020F0502020204030203" pitchFamily="34" charset="0"/>
              </a:rPr>
            </a:br>
            <a:r>
              <a:rPr lang="en-US" sz="3200" dirty="0">
                <a:latin typeface="Lato" panose="020F0502020204030203" pitchFamily="34" charset="0"/>
              </a:rPr>
              <a:t>AI, ML, and automation will impact </a:t>
            </a:r>
            <a:r>
              <a:rPr lang="en-US" sz="3200" b="1" dirty="0">
                <a:latin typeface="Lato" panose="020F0502020204030203" pitchFamily="34" charset="0"/>
              </a:rPr>
              <a:t>tens of millions of US workers.</a:t>
            </a:r>
            <a:br>
              <a:rPr lang="en-US" sz="3200" b="1" dirty="0">
                <a:latin typeface="Lato" panose="020F0502020204030203" pitchFamily="34" charset="0"/>
              </a:rPr>
            </a:br>
            <a:br>
              <a:rPr lang="en-US" sz="3200" b="1" dirty="0">
                <a:latin typeface="Lato" panose="020F0502020204030203" pitchFamily="34" charset="0"/>
              </a:rPr>
            </a:br>
            <a:r>
              <a:rPr lang="en-US" sz="3200" dirty="0">
                <a:latin typeface="Lato" panose="020F0502020204030203" pitchFamily="34" charset="0"/>
              </a:rPr>
              <a:t>Only </a:t>
            </a:r>
            <a:r>
              <a:rPr lang="en-US" sz="3200" b="1" dirty="0">
                <a:latin typeface="Lato" panose="020F0502020204030203" pitchFamily="34" charset="0"/>
              </a:rPr>
              <a:t>32 percent</a:t>
            </a:r>
            <a:r>
              <a:rPr lang="en-US" sz="3200" dirty="0">
                <a:latin typeface="Lato" panose="020F0502020204030203" pitchFamily="34" charset="0"/>
              </a:rPr>
              <a:t> of workers believe their jobs will be replaced by automation.</a:t>
            </a:r>
            <a:endParaRPr sz="3200" dirty="0">
              <a:latin typeface="Lato" panose="020F0502020204030203" pitchFamily="34" charset="0"/>
            </a:endParaRPr>
          </a:p>
          <a:p>
            <a:pPr marL="457200" lvl="0" indent="-457200" algn="l" rtl="0">
              <a:spcBef>
                <a:spcPts val="0"/>
              </a:spcBef>
              <a:spcAft>
                <a:spcPts val="0"/>
              </a:spcAft>
              <a:buClr>
                <a:schemeClr val="dk1"/>
              </a:buClr>
              <a:buSzPts val="4000"/>
              <a:buFont typeface="Arial" panose="020B0604020202020204" pitchFamily="34" charset="0"/>
              <a:buChar char="•"/>
            </a:pPr>
            <a:endParaRPr sz="3200" dirty="0">
              <a:latin typeface="Lato" panose="020F0502020204030203" pitchFamily="34" charset="0"/>
            </a:endParaRPr>
          </a:p>
          <a:p>
            <a:pPr lvl="0" algn="l" rtl="0">
              <a:lnSpc>
                <a:spcPct val="90000"/>
              </a:lnSpc>
              <a:spcBef>
                <a:spcPts val="0"/>
              </a:spcBef>
              <a:spcAft>
                <a:spcPts val="0"/>
              </a:spcAft>
              <a:buClr>
                <a:schemeClr val="dk1"/>
              </a:buClr>
              <a:buSzPts val="4000"/>
            </a:pPr>
            <a:r>
              <a:rPr lang="en-US" sz="3200" dirty="0">
                <a:latin typeface="Lato" panose="020F0502020204030203" pitchFamily="34" charset="0"/>
              </a:rPr>
              <a:t>Leaving</a:t>
            </a:r>
            <a:r>
              <a:rPr lang="en-US" sz="3200" b="1" dirty="0">
                <a:latin typeface="Lato" panose="020F0502020204030203" pitchFamily="34" charset="0"/>
              </a:rPr>
              <a:t> 68% at risk of being unprepared.</a:t>
            </a:r>
            <a:br>
              <a:rPr lang="en-US" sz="3200" b="1" dirty="0">
                <a:latin typeface="Lato" panose="020F0502020204030203" pitchFamily="34" charset="0"/>
              </a:rPr>
            </a:br>
            <a:endParaRPr sz="3200" i="1" dirty="0">
              <a:latin typeface="Lato" panose="020F0502020204030203" pitchFamily="34" charset="0"/>
            </a:endParaRPr>
          </a:p>
        </p:txBody>
      </p:sp>
      <p:sp>
        <p:nvSpPr>
          <p:cNvPr id="127" name="Google Shape;127;p18"/>
          <p:cNvSpPr txBox="1"/>
          <p:nvPr/>
        </p:nvSpPr>
        <p:spPr>
          <a:xfrm>
            <a:off x="0" y="6459293"/>
            <a:ext cx="415408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u="sng">
                <a:solidFill>
                  <a:schemeClr val="dk1"/>
                </a:solidFill>
                <a:latin typeface="Calibri"/>
                <a:ea typeface="Calibri"/>
                <a:cs typeface="Calibri"/>
                <a:sym typeface="Calibri"/>
                <a:hlinkClick r:id="rId3"/>
              </a:rPr>
              <a:t>https://futureofwork.wework.com/about</a:t>
            </a:r>
            <a:r>
              <a:rPr lang="en-US" sz="1800">
                <a:solidFill>
                  <a:schemeClr val="dk1"/>
                </a:solidFill>
                <a:latin typeface="Calibri"/>
                <a:ea typeface="Calibri"/>
                <a:cs typeface="Calibri"/>
                <a:sym typeface="Calibri"/>
              </a:rPr>
              <a:t> </a:t>
            </a:r>
            <a:endParaRPr/>
          </a:p>
        </p:txBody>
      </p:sp>
      <p:sp>
        <p:nvSpPr>
          <p:cNvPr id="5" name="TextBox 4">
            <a:extLst>
              <a:ext uri="{FF2B5EF4-FFF2-40B4-BE49-F238E27FC236}">
                <a16:creationId xmlns:a16="http://schemas.microsoft.com/office/drawing/2014/main" id="{ADC92603-787B-3646-A510-99F55790FE9B}"/>
              </a:ext>
            </a:extLst>
          </p:cNvPr>
          <p:cNvSpPr txBox="1"/>
          <p:nvPr/>
        </p:nvSpPr>
        <p:spPr>
          <a:xfrm>
            <a:off x="4477608" y="581990"/>
            <a:ext cx="3236784" cy="646331"/>
          </a:xfrm>
          <a:prstGeom prst="rect">
            <a:avLst/>
          </a:prstGeom>
          <a:noFill/>
        </p:spPr>
        <p:txBody>
          <a:bodyPr wrap="none" rtlCol="0">
            <a:spAutoFit/>
          </a:bodyPr>
          <a:lstStyle/>
          <a:p>
            <a:r>
              <a:rPr lang="en-US" sz="3600" b="1" dirty="0">
                <a:solidFill>
                  <a:srgbClr val="0070C0"/>
                </a:solidFill>
                <a:latin typeface="Lato" panose="020F0502020204030203" pitchFamily="34" charset="0"/>
              </a:rPr>
              <a:t>Before COVID</a:t>
            </a:r>
          </a:p>
        </p:txBody>
      </p:sp>
      <p:sp>
        <p:nvSpPr>
          <p:cNvPr id="7" name="Google Shape;217;p28">
            <a:extLst>
              <a:ext uri="{FF2B5EF4-FFF2-40B4-BE49-F238E27FC236}">
                <a16:creationId xmlns:a16="http://schemas.microsoft.com/office/drawing/2014/main" id="{D6CD097C-5F87-4E2F-B28C-9000BEB18DBD}"/>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4</a:t>
            </a:fld>
            <a:endParaRPr>
              <a:latin typeface="Lato" panose="020F050202020403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5" name="TextBox 4">
            <a:extLst>
              <a:ext uri="{FF2B5EF4-FFF2-40B4-BE49-F238E27FC236}">
                <a16:creationId xmlns:a16="http://schemas.microsoft.com/office/drawing/2014/main" id="{ADC92603-787B-3646-A510-99F55790FE9B}"/>
              </a:ext>
            </a:extLst>
          </p:cNvPr>
          <p:cNvSpPr txBox="1"/>
          <p:nvPr/>
        </p:nvSpPr>
        <p:spPr>
          <a:xfrm>
            <a:off x="4477608" y="581990"/>
            <a:ext cx="3236784" cy="646331"/>
          </a:xfrm>
          <a:prstGeom prst="rect">
            <a:avLst/>
          </a:prstGeom>
          <a:noFill/>
        </p:spPr>
        <p:txBody>
          <a:bodyPr wrap="none" rtlCol="0">
            <a:spAutoFit/>
          </a:bodyPr>
          <a:lstStyle/>
          <a:p>
            <a:r>
              <a:rPr lang="en-US" sz="3600" b="1" dirty="0">
                <a:solidFill>
                  <a:srgbClr val="0070C0"/>
                </a:solidFill>
                <a:latin typeface="Lato" panose="020F0502020204030203" pitchFamily="34" charset="0"/>
              </a:rPr>
              <a:t>Before COVID</a:t>
            </a:r>
          </a:p>
        </p:txBody>
      </p:sp>
      <p:sp>
        <p:nvSpPr>
          <p:cNvPr id="7" name="Google Shape;217;p28">
            <a:extLst>
              <a:ext uri="{FF2B5EF4-FFF2-40B4-BE49-F238E27FC236}">
                <a16:creationId xmlns:a16="http://schemas.microsoft.com/office/drawing/2014/main" id="{D6CD097C-5F87-4E2F-B28C-9000BEB18DBD}"/>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5</a:t>
            </a:fld>
            <a:endParaRPr>
              <a:latin typeface="Lato" panose="020F0502020204030203" pitchFamily="34" charset="0"/>
            </a:endParaRPr>
          </a:p>
        </p:txBody>
      </p:sp>
      <p:sp>
        <p:nvSpPr>
          <p:cNvPr id="2" name="Rectangle 1">
            <a:extLst>
              <a:ext uri="{FF2B5EF4-FFF2-40B4-BE49-F238E27FC236}">
                <a16:creationId xmlns:a16="http://schemas.microsoft.com/office/drawing/2014/main" id="{E680EDE8-A9B6-4DEB-A30F-A3BB35569D0F}"/>
              </a:ext>
            </a:extLst>
          </p:cNvPr>
          <p:cNvSpPr/>
          <p:nvPr/>
        </p:nvSpPr>
        <p:spPr>
          <a:xfrm>
            <a:off x="6543557" y="6123875"/>
            <a:ext cx="3445174" cy="369332"/>
          </a:xfrm>
          <a:prstGeom prst="rect">
            <a:avLst/>
          </a:prstGeom>
        </p:spPr>
        <p:txBody>
          <a:bodyPr wrap="none">
            <a:spAutoFit/>
          </a:bodyPr>
          <a:lstStyle/>
          <a:p>
            <a:r>
              <a:rPr lang="en-US" sz="1800" dirty="0">
                <a:latin typeface="Lato" panose="020F0502020204030203" pitchFamily="34" charset="0"/>
                <a:hlinkClick r:id="rId3"/>
              </a:rPr>
              <a:t>https://www.pnas.org/modeling</a:t>
            </a:r>
            <a:r>
              <a:rPr lang="en-US" sz="1800" dirty="0">
                <a:latin typeface="Lato" panose="020F0502020204030203" pitchFamily="34" charset="0"/>
              </a:rPr>
              <a:t> </a:t>
            </a:r>
          </a:p>
        </p:txBody>
      </p:sp>
      <p:pic>
        <p:nvPicPr>
          <p:cNvPr id="8" name="Picture 7">
            <a:extLst>
              <a:ext uri="{FF2B5EF4-FFF2-40B4-BE49-F238E27FC236}">
                <a16:creationId xmlns:a16="http://schemas.microsoft.com/office/drawing/2014/main" id="{4D171D5E-EE94-4F2E-81D4-125189FD4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712" y="3452860"/>
            <a:ext cx="1954949" cy="2613859"/>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7DE6652B-FDA1-4716-8170-3B85A785EC17}"/>
              </a:ext>
            </a:extLst>
          </p:cNvPr>
          <p:cNvPicPr>
            <a:picLocks noChangeAspect="1"/>
          </p:cNvPicPr>
          <p:nvPr/>
        </p:nvPicPr>
        <p:blipFill>
          <a:blip r:embed="rId5"/>
          <a:stretch>
            <a:fillRect/>
          </a:stretch>
        </p:blipFill>
        <p:spPr>
          <a:xfrm>
            <a:off x="1046898" y="1461154"/>
            <a:ext cx="4747846" cy="4998259"/>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4980B7B8-7E8E-4807-A234-4DD2377F06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8538" y="1461154"/>
            <a:ext cx="1971092" cy="1670501"/>
          </a:xfrm>
          <a:prstGeom prst="rect">
            <a:avLst/>
          </a:prstGeom>
          <a:ln>
            <a:solidFill>
              <a:schemeClr val="tx1">
                <a:lumMod val="50000"/>
                <a:lumOff val="50000"/>
              </a:schemeClr>
            </a:solidFill>
          </a:ln>
        </p:spPr>
      </p:pic>
      <p:pic>
        <p:nvPicPr>
          <p:cNvPr id="13" name="Picture 9">
            <a:extLst>
              <a:ext uri="{FF2B5EF4-FFF2-40B4-BE49-F238E27FC236}">
                <a16:creationId xmlns:a16="http://schemas.microsoft.com/office/drawing/2014/main" id="{8FE39A78-03F9-4602-81EF-7A7F5FEAC5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1712" y="1461154"/>
            <a:ext cx="1954949" cy="165380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 name="Text Placeholder 4">
            <a:extLst>
              <a:ext uri="{FF2B5EF4-FFF2-40B4-BE49-F238E27FC236}">
                <a16:creationId xmlns:a16="http://schemas.microsoft.com/office/drawing/2014/main" id="{14CDA1D7-317E-DB4D-8191-DB311753E921}"/>
              </a:ext>
            </a:extLst>
          </p:cNvPr>
          <p:cNvSpPr>
            <a:spLocks noGrp="1"/>
          </p:cNvSpPr>
          <p:nvPr>
            <p:ph type="body" idx="1"/>
          </p:nvPr>
        </p:nvSpPr>
        <p:spPr/>
        <p:txBody>
          <a:bodyPr/>
          <a:lstStyle/>
          <a:p>
            <a:pPr marL="114300" lvl="0" indent="0">
              <a:buNone/>
            </a:pPr>
            <a:r>
              <a:rPr lang="en-US" dirty="0">
                <a:latin typeface="Lato" panose="020F0502020204030203" pitchFamily="34" charset="0"/>
              </a:rPr>
              <a:t>Virtually </a:t>
            </a:r>
            <a:r>
              <a:rPr lang="en-US" b="1" dirty="0">
                <a:latin typeface="Lato" panose="020F0502020204030203" pitchFamily="34" charset="0"/>
              </a:rPr>
              <a:t>every sector of the labor market has been affected</a:t>
            </a:r>
            <a:r>
              <a:rPr lang="en-US" dirty="0">
                <a:latin typeface="Lato" panose="020F0502020204030203" pitchFamily="34" charset="0"/>
              </a:rPr>
              <a:t>, with minorities and other </a:t>
            </a:r>
            <a:r>
              <a:rPr lang="en-US" b="1" dirty="0">
                <a:latin typeface="Lato" panose="020F0502020204030203" pitchFamily="34" charset="0"/>
              </a:rPr>
              <a:t>economically marginalized populations disproportionately impacted</a:t>
            </a:r>
            <a:r>
              <a:rPr lang="en-US" dirty="0">
                <a:latin typeface="Lato" panose="020F0502020204030203" pitchFamily="34" charset="0"/>
              </a:rPr>
              <a:t>.</a:t>
            </a:r>
          </a:p>
          <a:p>
            <a:pPr marL="114300" indent="0">
              <a:buNone/>
            </a:pPr>
            <a:r>
              <a:rPr lang="en-US" dirty="0">
                <a:latin typeface="Lato" panose="020F0502020204030203" pitchFamily="34" charset="0"/>
              </a:rPr>
              <a:t>Long-term AI/ML impacts may continue and accelerate, with some estimating that </a:t>
            </a:r>
            <a:r>
              <a:rPr lang="en-US" b="1" dirty="0">
                <a:latin typeface="Lato" panose="020F0502020204030203" pitchFamily="34" charset="0"/>
              </a:rPr>
              <a:t>over 40% of jobs may not return</a:t>
            </a:r>
            <a:r>
              <a:rPr lang="en-US" dirty="0">
                <a:latin typeface="Lato" panose="020F0502020204030203" pitchFamily="34" charset="0"/>
              </a:rPr>
              <a:t>.*</a:t>
            </a:r>
          </a:p>
          <a:p>
            <a:pPr marL="114300" indent="0">
              <a:buNone/>
            </a:pPr>
            <a:endParaRPr lang="en-US" sz="1600" dirty="0">
              <a:latin typeface="Lato" panose="020F0502020204030203" pitchFamily="34" charset="0"/>
            </a:endParaRPr>
          </a:p>
          <a:p>
            <a:pPr marL="114300" indent="0">
              <a:buNone/>
            </a:pPr>
            <a:r>
              <a:rPr lang="en-US" dirty="0">
                <a:latin typeface="Lato" panose="020F0502020204030203" pitchFamily="34" charset="0"/>
              </a:rPr>
              <a:t>We are at a moment where awareness of </a:t>
            </a:r>
            <a:r>
              <a:rPr lang="en-US" b="1" dirty="0">
                <a:latin typeface="Lato" panose="020F0502020204030203" pitchFamily="34" charset="0"/>
              </a:rPr>
              <a:t>“job risk” is now part of the national conversation </a:t>
            </a:r>
            <a:r>
              <a:rPr lang="en-US" dirty="0">
                <a:latin typeface="Lato" panose="020F0502020204030203" pitchFamily="34" charset="0"/>
              </a:rPr>
              <a:t>like never before.</a:t>
            </a:r>
          </a:p>
        </p:txBody>
      </p:sp>
      <p:sp>
        <p:nvSpPr>
          <p:cNvPr id="8" name="TextBox 7">
            <a:extLst>
              <a:ext uri="{FF2B5EF4-FFF2-40B4-BE49-F238E27FC236}">
                <a16:creationId xmlns:a16="http://schemas.microsoft.com/office/drawing/2014/main" id="{79D1D4E0-7091-7D4D-BCCA-329B24FFAE47}"/>
              </a:ext>
            </a:extLst>
          </p:cNvPr>
          <p:cNvSpPr txBox="1"/>
          <p:nvPr/>
        </p:nvSpPr>
        <p:spPr>
          <a:xfrm>
            <a:off x="984019" y="5708333"/>
            <a:ext cx="3597460" cy="307777"/>
          </a:xfrm>
          <a:prstGeom prst="rect">
            <a:avLst/>
          </a:prstGeom>
          <a:noFill/>
        </p:spPr>
        <p:txBody>
          <a:bodyPr wrap="none" rtlCol="0">
            <a:spAutoFit/>
          </a:bodyPr>
          <a:lstStyle/>
          <a:p>
            <a:r>
              <a:rPr lang="en-US" dirty="0">
                <a:latin typeface="Lato" panose="020F0502020204030203" pitchFamily="34" charset="0"/>
                <a:hlinkClick r:id="rId3"/>
              </a:rPr>
              <a:t>*https://www.nber.org/papers/w27137.pdf</a:t>
            </a:r>
            <a:endParaRPr lang="en-US" dirty="0">
              <a:latin typeface="Lato" panose="020F0502020204030203" pitchFamily="34" charset="0"/>
            </a:endParaRPr>
          </a:p>
        </p:txBody>
      </p:sp>
      <p:sp>
        <p:nvSpPr>
          <p:cNvPr id="7" name="TextBox 6">
            <a:extLst>
              <a:ext uri="{FF2B5EF4-FFF2-40B4-BE49-F238E27FC236}">
                <a16:creationId xmlns:a16="http://schemas.microsoft.com/office/drawing/2014/main" id="{D7211349-4DE2-409B-9947-46ABCB8A2E60}"/>
              </a:ext>
            </a:extLst>
          </p:cNvPr>
          <p:cNvSpPr txBox="1"/>
          <p:nvPr/>
        </p:nvSpPr>
        <p:spPr>
          <a:xfrm>
            <a:off x="4464784" y="553415"/>
            <a:ext cx="3262432" cy="646331"/>
          </a:xfrm>
          <a:prstGeom prst="rect">
            <a:avLst/>
          </a:prstGeom>
          <a:noFill/>
        </p:spPr>
        <p:txBody>
          <a:bodyPr wrap="none" rtlCol="0">
            <a:spAutoFit/>
          </a:bodyPr>
          <a:lstStyle/>
          <a:p>
            <a:r>
              <a:rPr lang="en-US" sz="3600" b="1" dirty="0">
                <a:solidFill>
                  <a:srgbClr val="0070C0"/>
                </a:solidFill>
                <a:latin typeface="Lato" panose="020F0502020204030203" pitchFamily="34" charset="0"/>
              </a:rPr>
              <a:t>During COVID</a:t>
            </a:r>
          </a:p>
        </p:txBody>
      </p:sp>
      <p:sp>
        <p:nvSpPr>
          <p:cNvPr id="11" name="Google Shape;217;p28">
            <a:extLst>
              <a:ext uri="{FF2B5EF4-FFF2-40B4-BE49-F238E27FC236}">
                <a16:creationId xmlns:a16="http://schemas.microsoft.com/office/drawing/2014/main" id="{BCCE9F59-F82F-426A-95B8-D5205384CC56}"/>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6</a:t>
            </a:fld>
            <a:endParaRPr>
              <a:latin typeface="Lato"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F848F2-6344-BC4E-A2EA-989B1A885C51}"/>
              </a:ext>
            </a:extLst>
          </p:cNvPr>
          <p:cNvPicPr>
            <a:picLocks noChangeAspect="1"/>
          </p:cNvPicPr>
          <p:nvPr/>
        </p:nvPicPr>
        <p:blipFill>
          <a:blip r:embed="rId3"/>
          <a:stretch>
            <a:fillRect/>
          </a:stretch>
        </p:blipFill>
        <p:spPr>
          <a:xfrm>
            <a:off x="266700" y="152400"/>
            <a:ext cx="11658600" cy="6553200"/>
          </a:xfrm>
          <a:prstGeom prst="rect">
            <a:avLst/>
          </a:prstGeom>
        </p:spPr>
      </p:pic>
      <p:sp>
        <p:nvSpPr>
          <p:cNvPr id="11" name="Rectangle 10">
            <a:extLst>
              <a:ext uri="{FF2B5EF4-FFF2-40B4-BE49-F238E27FC236}">
                <a16:creationId xmlns:a16="http://schemas.microsoft.com/office/drawing/2014/main" id="{23382ACE-FA19-B143-8C83-5EBB0B56357A}"/>
              </a:ext>
            </a:extLst>
          </p:cNvPr>
          <p:cNvSpPr/>
          <p:nvPr/>
        </p:nvSpPr>
        <p:spPr>
          <a:xfrm>
            <a:off x="1055982" y="5782270"/>
            <a:ext cx="1034129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But which jobs are least risky?</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52736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ctrTitle"/>
          </p:nvPr>
        </p:nvSpPr>
        <p:spPr>
          <a:xfrm>
            <a:off x="1524000" y="2186563"/>
            <a:ext cx="9144000" cy="2387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dirty="0">
                <a:latin typeface="Lato" panose="020F0502020204030203" pitchFamily="34" charset="0"/>
              </a:rPr>
              <a:t>Our </a:t>
            </a:r>
            <a:r>
              <a:rPr lang="en-US" sz="4000" b="1" dirty="0">
                <a:latin typeface="Lato" panose="020F0502020204030203" pitchFamily="34" charset="0"/>
              </a:rPr>
              <a:t>Phase II</a:t>
            </a:r>
            <a:r>
              <a:rPr lang="en-US" sz="4000" dirty="0">
                <a:latin typeface="Lato" panose="020F0502020204030203" pitchFamily="34" charset="0"/>
              </a:rPr>
              <a:t> work will provide workers and career coaches </a:t>
            </a:r>
            <a:r>
              <a:rPr lang="en-US" sz="4000" b="1" dirty="0">
                <a:latin typeface="Lato" panose="020F0502020204030203" pitchFamily="34" charset="0"/>
              </a:rPr>
              <a:t>increased awareness </a:t>
            </a:r>
            <a:r>
              <a:rPr lang="en-US" sz="4000" dirty="0">
                <a:latin typeface="Lato" panose="020F0502020204030203" pitchFamily="34" charset="0"/>
              </a:rPr>
              <a:t>of impending job risks, support in </a:t>
            </a:r>
            <a:r>
              <a:rPr lang="en-US" sz="4000" b="1" dirty="0">
                <a:latin typeface="Lato" panose="020F0502020204030203" pitchFamily="34" charset="0"/>
              </a:rPr>
              <a:t>mapping existing skills to more future-proof jobs</a:t>
            </a:r>
            <a:r>
              <a:rPr lang="en-US" sz="4000" dirty="0">
                <a:latin typeface="Lato" panose="020F0502020204030203" pitchFamily="34" charset="0"/>
              </a:rPr>
              <a:t>, and </a:t>
            </a:r>
            <a:r>
              <a:rPr lang="en-US" sz="4000" b="1" dirty="0">
                <a:latin typeface="Lato" panose="020F0502020204030203" pitchFamily="34" charset="0"/>
              </a:rPr>
              <a:t>reliable information on training opportunities</a:t>
            </a:r>
            <a:r>
              <a:rPr lang="en-US" sz="4000" dirty="0">
                <a:latin typeface="Lato" panose="020F0502020204030203" pitchFamily="34" charset="0"/>
              </a:rPr>
              <a:t>.</a:t>
            </a:r>
            <a:endParaRPr sz="4000" dirty="0">
              <a:latin typeface="Lato" panose="020F0502020204030203" pitchFamily="34" charset="0"/>
            </a:endParaRPr>
          </a:p>
        </p:txBody>
      </p:sp>
      <p:sp>
        <p:nvSpPr>
          <p:cNvPr id="3" name="Google Shape;217;p28">
            <a:extLst>
              <a:ext uri="{FF2B5EF4-FFF2-40B4-BE49-F238E27FC236}">
                <a16:creationId xmlns:a16="http://schemas.microsoft.com/office/drawing/2014/main" id="{80506356-2D4C-4EA0-94B1-C8ED98287A59}"/>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8</a:t>
            </a:fld>
            <a:endParaRPr>
              <a:latin typeface="Lato" panose="020F050202020403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4" name="Picture 3">
            <a:extLst>
              <a:ext uri="{FF2B5EF4-FFF2-40B4-BE49-F238E27FC236}">
                <a16:creationId xmlns:a16="http://schemas.microsoft.com/office/drawing/2014/main" id="{B7E7DF49-2B3F-444B-9E63-A75B78CD3D1C}"/>
              </a:ext>
            </a:extLst>
          </p:cNvPr>
          <p:cNvPicPr>
            <a:picLocks noChangeAspect="1"/>
          </p:cNvPicPr>
          <p:nvPr/>
        </p:nvPicPr>
        <p:blipFill>
          <a:blip r:embed="rId3"/>
          <a:stretch>
            <a:fillRect/>
          </a:stretch>
        </p:blipFill>
        <p:spPr>
          <a:xfrm>
            <a:off x="8003582" y="2460593"/>
            <a:ext cx="2366818" cy="1476689"/>
          </a:xfrm>
          <a:prstGeom prst="rect">
            <a:avLst/>
          </a:prstGeom>
        </p:spPr>
      </p:pic>
      <p:pic>
        <p:nvPicPr>
          <p:cNvPr id="8" name="Picture 7">
            <a:extLst>
              <a:ext uri="{FF2B5EF4-FFF2-40B4-BE49-F238E27FC236}">
                <a16:creationId xmlns:a16="http://schemas.microsoft.com/office/drawing/2014/main" id="{F28BBF8B-6856-F24C-9FDF-BEDEAD2BD93E}"/>
              </a:ext>
            </a:extLst>
          </p:cNvPr>
          <p:cNvPicPr>
            <a:picLocks noChangeAspect="1"/>
          </p:cNvPicPr>
          <p:nvPr/>
        </p:nvPicPr>
        <p:blipFill>
          <a:blip r:embed="rId4"/>
          <a:stretch>
            <a:fillRect/>
          </a:stretch>
        </p:blipFill>
        <p:spPr>
          <a:xfrm>
            <a:off x="7859841" y="4041860"/>
            <a:ext cx="2654300" cy="1752600"/>
          </a:xfrm>
          <a:prstGeom prst="rect">
            <a:avLst/>
          </a:prstGeom>
        </p:spPr>
      </p:pic>
      <p:pic>
        <p:nvPicPr>
          <p:cNvPr id="133" name="Google Shape;133;p19"/>
          <p:cNvPicPr preferRelativeResize="0"/>
          <p:nvPr/>
        </p:nvPicPr>
        <p:blipFill rotWithShape="1">
          <a:blip r:embed="rId5">
            <a:alphaModFix/>
          </a:blip>
          <a:srcRect l="66552" r="14454" b="88746"/>
          <a:stretch/>
        </p:blipFill>
        <p:spPr>
          <a:xfrm>
            <a:off x="8157400" y="725125"/>
            <a:ext cx="2237874" cy="608549"/>
          </a:xfrm>
          <a:prstGeom prst="rect">
            <a:avLst/>
          </a:prstGeom>
          <a:noFill/>
          <a:ln>
            <a:noFill/>
          </a:ln>
        </p:spPr>
      </p:pic>
      <p:cxnSp>
        <p:nvCxnSpPr>
          <p:cNvPr id="136" name="Google Shape;136;p19"/>
          <p:cNvCxnSpPr>
            <a:cxnSpLocks/>
          </p:cNvCxnSpPr>
          <p:nvPr/>
        </p:nvCxnSpPr>
        <p:spPr>
          <a:xfrm flipV="1">
            <a:off x="6344143" y="1512487"/>
            <a:ext cx="2486808" cy="1031863"/>
          </a:xfrm>
          <a:prstGeom prst="straightConnector1">
            <a:avLst/>
          </a:prstGeom>
          <a:noFill/>
          <a:ln w="2857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A97F78D8-69C8-A041-8BF5-9C30BD846CD6}"/>
              </a:ext>
            </a:extLst>
          </p:cNvPr>
          <p:cNvSpPr txBox="1"/>
          <p:nvPr/>
        </p:nvSpPr>
        <p:spPr>
          <a:xfrm>
            <a:off x="494465" y="649263"/>
            <a:ext cx="5849678" cy="707886"/>
          </a:xfrm>
          <a:prstGeom prst="rect">
            <a:avLst/>
          </a:prstGeom>
          <a:noFill/>
        </p:spPr>
        <p:txBody>
          <a:bodyPr wrap="none" rtlCol="0">
            <a:spAutoFit/>
          </a:bodyPr>
          <a:lstStyle/>
          <a:p>
            <a:r>
              <a:rPr lang="en-US" sz="4000" dirty="0">
                <a:latin typeface="Lato" panose="020F0502020204030203" pitchFamily="34" charset="0"/>
              </a:rPr>
              <a:t>Key Insight from Phase I:</a:t>
            </a:r>
          </a:p>
        </p:txBody>
      </p:sp>
      <p:pic>
        <p:nvPicPr>
          <p:cNvPr id="3" name="Picture 2">
            <a:extLst>
              <a:ext uri="{FF2B5EF4-FFF2-40B4-BE49-F238E27FC236}">
                <a16:creationId xmlns:a16="http://schemas.microsoft.com/office/drawing/2014/main" id="{BE684525-1FA3-9C4C-A0E0-98898A1128DA}"/>
              </a:ext>
            </a:extLst>
          </p:cNvPr>
          <p:cNvPicPr>
            <a:picLocks noChangeAspect="1"/>
          </p:cNvPicPr>
          <p:nvPr/>
        </p:nvPicPr>
        <p:blipFill>
          <a:blip r:embed="rId6"/>
          <a:stretch>
            <a:fillRect/>
          </a:stretch>
        </p:blipFill>
        <p:spPr>
          <a:xfrm>
            <a:off x="7887385" y="3551321"/>
            <a:ext cx="2599212" cy="693123"/>
          </a:xfrm>
          <a:prstGeom prst="rect">
            <a:avLst/>
          </a:prstGeom>
        </p:spPr>
      </p:pic>
      <p:pic>
        <p:nvPicPr>
          <p:cNvPr id="5" name="Picture 4">
            <a:extLst>
              <a:ext uri="{FF2B5EF4-FFF2-40B4-BE49-F238E27FC236}">
                <a16:creationId xmlns:a16="http://schemas.microsoft.com/office/drawing/2014/main" id="{91435990-9650-4742-A66C-4C10FA91576B}"/>
              </a:ext>
            </a:extLst>
          </p:cNvPr>
          <p:cNvPicPr>
            <a:picLocks noChangeAspect="1"/>
          </p:cNvPicPr>
          <p:nvPr/>
        </p:nvPicPr>
        <p:blipFill>
          <a:blip r:embed="rId7"/>
          <a:stretch>
            <a:fillRect/>
          </a:stretch>
        </p:blipFill>
        <p:spPr>
          <a:xfrm>
            <a:off x="7891604" y="2076790"/>
            <a:ext cx="2590774" cy="693123"/>
          </a:xfrm>
          <a:prstGeom prst="rect">
            <a:avLst/>
          </a:prstGeom>
        </p:spPr>
      </p:pic>
      <p:pic>
        <p:nvPicPr>
          <p:cNvPr id="6" name="Picture 5">
            <a:extLst>
              <a:ext uri="{FF2B5EF4-FFF2-40B4-BE49-F238E27FC236}">
                <a16:creationId xmlns:a16="http://schemas.microsoft.com/office/drawing/2014/main" id="{949C3265-C32C-9649-BD63-EC568407EB1C}"/>
              </a:ext>
            </a:extLst>
          </p:cNvPr>
          <p:cNvPicPr>
            <a:picLocks noChangeAspect="1"/>
          </p:cNvPicPr>
          <p:nvPr/>
        </p:nvPicPr>
        <p:blipFill>
          <a:blip r:embed="rId8"/>
          <a:stretch>
            <a:fillRect/>
          </a:stretch>
        </p:blipFill>
        <p:spPr>
          <a:xfrm>
            <a:off x="6961255" y="5877376"/>
            <a:ext cx="2540874" cy="510998"/>
          </a:xfrm>
          <a:prstGeom prst="rect">
            <a:avLst/>
          </a:prstGeom>
        </p:spPr>
      </p:pic>
      <p:pic>
        <p:nvPicPr>
          <p:cNvPr id="7" name="Picture 6">
            <a:extLst>
              <a:ext uri="{FF2B5EF4-FFF2-40B4-BE49-F238E27FC236}">
                <a16:creationId xmlns:a16="http://schemas.microsoft.com/office/drawing/2014/main" id="{38091D1B-7A7B-1C4B-B0D7-BC65DE7A4A9A}"/>
              </a:ext>
            </a:extLst>
          </p:cNvPr>
          <p:cNvPicPr>
            <a:picLocks noChangeAspect="1"/>
          </p:cNvPicPr>
          <p:nvPr/>
        </p:nvPicPr>
        <p:blipFill>
          <a:blip r:embed="rId9"/>
          <a:stretch>
            <a:fillRect/>
          </a:stretch>
        </p:blipFill>
        <p:spPr>
          <a:xfrm>
            <a:off x="9831561" y="5857349"/>
            <a:ext cx="1077678" cy="510999"/>
          </a:xfrm>
          <a:prstGeom prst="rect">
            <a:avLst/>
          </a:prstGeom>
        </p:spPr>
      </p:pic>
      <p:sp>
        <p:nvSpPr>
          <p:cNvPr id="12" name="Google Shape;217;p28">
            <a:extLst>
              <a:ext uri="{FF2B5EF4-FFF2-40B4-BE49-F238E27FC236}">
                <a16:creationId xmlns:a16="http://schemas.microsoft.com/office/drawing/2014/main" id="{7014092B-D1E8-4C19-A5A2-F862F2C746E7}"/>
              </a:ext>
            </a:extLst>
          </p:cNvPr>
          <p:cNvSpPr txBox="1">
            <a:spLocks noGrp="1"/>
          </p:cNvSpPr>
          <p:nvPr>
            <p:ph type="sldNum" idx="12"/>
          </p:nvPr>
        </p:nvSpPr>
        <p:spPr>
          <a:xfrm>
            <a:off x="9172697" y="632523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Lato" panose="020F0502020204030203" pitchFamily="34" charset="0"/>
              </a:rPr>
              <a:t>9</a:t>
            </a:fld>
            <a:endParaRPr>
              <a:latin typeface="Lato" panose="020F0502020204030203" pitchFamily="34" charset="0"/>
            </a:endParaRPr>
          </a:p>
        </p:txBody>
      </p:sp>
      <p:pic>
        <p:nvPicPr>
          <p:cNvPr id="9" name="Picture 8">
            <a:extLst>
              <a:ext uri="{FF2B5EF4-FFF2-40B4-BE49-F238E27FC236}">
                <a16:creationId xmlns:a16="http://schemas.microsoft.com/office/drawing/2014/main" id="{99518D89-5A88-264C-B153-7D40036EFB9D}"/>
              </a:ext>
            </a:extLst>
          </p:cNvPr>
          <p:cNvPicPr>
            <a:picLocks noChangeAspect="1"/>
          </p:cNvPicPr>
          <p:nvPr/>
        </p:nvPicPr>
        <p:blipFill>
          <a:blip r:embed="rId10"/>
          <a:stretch>
            <a:fillRect/>
          </a:stretch>
        </p:blipFill>
        <p:spPr>
          <a:xfrm>
            <a:off x="487480" y="1818744"/>
            <a:ext cx="5683287" cy="4262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1315196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1445</TotalTime>
  <Words>2036</Words>
  <Application>Microsoft Office PowerPoint</Application>
  <PresentationFormat>Widescreen</PresentationFormat>
  <Paragraphs>297</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SimSun</vt:lpstr>
      <vt:lpstr>Arial</vt:lpstr>
      <vt:lpstr>Calibri</vt:lpstr>
      <vt:lpstr>Lato</vt:lpstr>
      <vt:lpstr>Office Theme</vt:lpstr>
      <vt:lpstr>  Katy Börner (PI), Victor H. Yngve Distinguished Professor of Intelligent Systems Engineering &amp; Information Science Luddy School of Informatics, Computing, and Engineering, Indiana University, Bloomington, IN, USA  This project seeks to transform data on millions of jobs and associated skills into powerful tools for data-driven decision support so workers and career coaches have increased awareness and a more proactive stance in recognizing impending job risks, transferring existing skills to future-proof jobs, and accessing reliable information on training opportunities. </vt:lpstr>
      <vt:lpstr>SAFER Team &amp; Partners</vt:lpstr>
      <vt:lpstr>SAFER Team</vt:lpstr>
      <vt:lpstr>We knew that:  AI, ML, and automation will impact tens of millions of US workers.  Only 32 percent of workers believe their jobs will be replaced by automation.  Leaving 68% at risk of being unprepared. </vt:lpstr>
      <vt:lpstr>PowerPoint Presentation</vt:lpstr>
      <vt:lpstr>PowerPoint Presentation</vt:lpstr>
      <vt:lpstr>PowerPoint Presentation</vt:lpstr>
      <vt:lpstr>Our Phase II work will provide workers and career coaches increased awareness of impending job risks, support in mapping existing skills to more future-proof jobs, and reliable information on training opportunities.</vt:lpstr>
      <vt:lpstr>PowerPoint Presentation</vt:lpstr>
      <vt:lpstr>PowerPoint Presentation</vt:lpstr>
      <vt:lpstr>PowerPoint Presentation</vt:lpstr>
      <vt:lpstr>PowerPoint Presentation</vt:lpstr>
      <vt:lpstr>PowerPoint Presentation</vt:lpstr>
      <vt:lpstr>Compute Risks and Alternative Pathways</vt:lpstr>
      <vt:lpstr>PowerPoint Presentation</vt:lpstr>
      <vt:lpstr>PowerPoint Presentation</vt:lpstr>
      <vt:lpstr>SAFER Roadmap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Katy Börner (PI), Victor H. Yngve Distinguished Professor of Intelligent Systems Engineering &amp; Information Science Luddy School of Informatics, Computing, and Engineering, Indiana University, Bloomington, IN, USA  This project seeks to transform data on millions of jobs and associated skills into powerful tools for data-driven decision support so workers and career coaches have increased awareness and a more proactive stance in recognizing impending job risks, transferring existing skills to future-proof jobs, and accessing reliable information on training opportunities.</dc:title>
  <dc:creator>Jona, Kemi</dc:creator>
  <cp:lastModifiedBy>Borner, Katy</cp:lastModifiedBy>
  <cp:revision>27</cp:revision>
  <dcterms:created xsi:type="dcterms:W3CDTF">2020-06-08T14:32:53Z</dcterms:created>
  <dcterms:modified xsi:type="dcterms:W3CDTF">2020-06-10T16:25:47Z</dcterms:modified>
</cp:coreProperties>
</file>